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3.xml" ContentType="application/vnd.openxmlformats-officedocument.presentationml.tags+xml"/>
  <Override PartName="/ppt/notesSlides/notesSlide30.xml" ContentType="application/vnd.openxmlformats-officedocument.presentationml.notesSlide+xml"/>
  <Override PartName="/ppt/tags/tag4.xml" ContentType="application/vnd.openxmlformats-officedocument.presentationml.tags+xml"/>
  <Override PartName="/ppt/notesSlides/notesSlide3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sldIdLst>
    <p:sldId id="286" r:id="rId2"/>
    <p:sldId id="280" r:id="rId3"/>
    <p:sldId id="279" r:id="rId4"/>
    <p:sldId id="289" r:id="rId5"/>
    <p:sldId id="290" r:id="rId6"/>
    <p:sldId id="291" r:id="rId7"/>
    <p:sldId id="284" r:id="rId8"/>
    <p:sldId id="292" r:id="rId9"/>
    <p:sldId id="297" r:id="rId10"/>
    <p:sldId id="293" r:id="rId11"/>
    <p:sldId id="294" r:id="rId12"/>
    <p:sldId id="335" r:id="rId13"/>
    <p:sldId id="295" r:id="rId14"/>
    <p:sldId id="300" r:id="rId15"/>
    <p:sldId id="312" r:id="rId16"/>
    <p:sldId id="313" r:id="rId17"/>
    <p:sldId id="334" r:id="rId18"/>
    <p:sldId id="283" r:id="rId19"/>
    <p:sldId id="315" r:id="rId20"/>
    <p:sldId id="316" r:id="rId21"/>
    <p:sldId id="323" r:id="rId22"/>
    <p:sldId id="319" r:id="rId23"/>
    <p:sldId id="318" r:id="rId24"/>
    <p:sldId id="320" r:id="rId25"/>
    <p:sldId id="321" r:id="rId26"/>
    <p:sldId id="322" r:id="rId27"/>
    <p:sldId id="282" r:id="rId28"/>
    <p:sldId id="298" r:id="rId29"/>
    <p:sldId id="299" r:id="rId30"/>
    <p:sldId id="288" r:id="rId31"/>
    <p:sldId id="287"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haixuan@stu.hit.edu.cn" initials="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BFBFB"/>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3734C7-9477-4B4B-B704-3EAD7604DCD2}" v="283" dt="2020-04-24T03:13:59.9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89" autoAdjust="0"/>
    <p:restoredTop sz="94660"/>
  </p:normalViewPr>
  <p:slideViewPr>
    <p:cSldViewPr snapToGrid="0">
      <p:cViewPr varScale="1">
        <p:scale>
          <a:sx n="82" d="100"/>
          <a:sy n="82" d="100"/>
        </p:scale>
        <p:origin x="72" y="259"/>
      </p:cViewPr>
      <p:guideLst>
        <p:guide orient="horz" pos="2160"/>
        <p:guide pos="3840"/>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jpe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13BBE5-0BEA-4494-9BEF-C8C2F48C9E2D}" type="datetimeFigureOut">
              <a:rPr lang="zh-CN" altLang="en-US" smtClean="0"/>
              <a:t>2020-04-24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CB8912-F0BA-4AD8-8415-DA1F26BCB0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12</a:t>
            </a:fld>
            <a:endParaRPr lang="zh-CN" altLang="en-US"/>
          </a:p>
        </p:txBody>
      </p:sp>
    </p:spTree>
    <p:extLst>
      <p:ext uri="{BB962C8B-B14F-4D97-AF65-F5344CB8AC3E}">
        <p14:creationId xmlns:p14="http://schemas.microsoft.com/office/powerpoint/2010/main" val="26031709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31</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BFBFB"/>
        </a:solidFill>
        <a:effectLst/>
      </p:bgPr>
    </p:bg>
    <p:spTree>
      <p:nvGrpSpPr>
        <p:cNvPr id="1" name=""/>
        <p:cNvGrpSpPr/>
        <p:nvPr/>
      </p:nvGrpSpPr>
      <p:grpSpPr>
        <a:xfrm>
          <a:off x="0" y="0"/>
          <a:ext cx="0" cy="0"/>
          <a:chOff x="0" y="0"/>
          <a:chExt cx="0" cy="0"/>
        </a:xfrm>
      </p:grpSpPr>
      <p:sp>
        <p:nvSpPr>
          <p:cNvPr id="2" name="文本框 1"/>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34.png"/><Relationship Id="rId7"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9.jpeg"/><Relationship Id="rId5" Type="http://schemas.openxmlformats.org/officeDocument/2006/relationships/image" Target="../media/image38.jpeg"/><Relationship Id="rId4" Type="http://schemas.openxmlformats.org/officeDocument/2006/relationships/image" Target="../media/image37.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41.png"/><Relationship Id="rId7"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pn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3.xml"/><Relationship Id="rId5" Type="http://schemas.openxmlformats.org/officeDocument/2006/relationships/image" Target="../media/image46.png"/><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tags" Target="../tags/tag4.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a:stretch>
            <a:fillRect/>
          </a:stretch>
        </p:blipFill>
        <p:spPr>
          <a:xfrm>
            <a:off x="-1476710" y="1335383"/>
            <a:ext cx="5951019" cy="3924316"/>
          </a:xfrm>
          <a:prstGeom prst="rect">
            <a:avLst/>
          </a:prstGeom>
        </p:spPr>
      </p:pic>
      <p:sp>
        <p:nvSpPr>
          <p:cNvPr id="5" name="文本框 4"/>
          <p:cNvSpPr txBox="1"/>
          <p:nvPr/>
        </p:nvSpPr>
        <p:spPr>
          <a:xfrm>
            <a:off x="6603135" y="3953300"/>
            <a:ext cx="4074024" cy="954107"/>
          </a:xfrm>
          <a:prstGeom prst="rect">
            <a:avLst/>
          </a:prstGeom>
          <a:noFill/>
        </p:spPr>
        <p:txBody>
          <a:bodyPr wrap="square" rtlCol="0">
            <a:spAutoFit/>
            <a:scene3d>
              <a:camera prst="orthographicFront"/>
              <a:lightRig rig="threePt" dir="t"/>
            </a:scene3d>
            <a:sp3d contourW="12700"/>
          </a:bodyPr>
          <a:lstStyle/>
          <a:p>
            <a:pPr algn="ctr"/>
            <a:r>
              <a:rPr lang="zh-CN" altLang="en-US" sz="1400" dirty="0">
                <a:latin typeface="Century Gothic" panose="020B0502020202020204" pitchFamily="34" charset="0"/>
              </a:rPr>
              <a:t>生物信息学</a:t>
            </a:r>
            <a:endParaRPr lang="en-US" altLang="zh-CN" sz="1400" dirty="0">
              <a:latin typeface="Century Gothic" panose="020B0502020202020204" pitchFamily="34" charset="0"/>
            </a:endParaRPr>
          </a:p>
          <a:p>
            <a:pPr algn="ctr"/>
            <a:r>
              <a:rPr lang="zh-CN" altLang="en-US" sz="1400" dirty="0">
                <a:latin typeface="Century Gothic" panose="020B0502020202020204" pitchFamily="34" charset="0"/>
              </a:rPr>
              <a:t>马海轩</a:t>
            </a:r>
            <a:r>
              <a:rPr lang="en-US" altLang="zh-CN" sz="1400" dirty="0">
                <a:latin typeface="Century Gothic" panose="020B0502020202020204" pitchFamily="34" charset="0"/>
              </a:rPr>
              <a:t> </a:t>
            </a:r>
            <a:r>
              <a:rPr lang="zh-CN" altLang="en-US" sz="1400" dirty="0">
                <a:latin typeface="Century Gothic" panose="020B0502020202020204" pitchFamily="34" charset="0"/>
              </a:rPr>
              <a:t>向前进 张铁赢 李传杰</a:t>
            </a:r>
            <a:endParaRPr lang="en-US" altLang="zh-CN" sz="1400" dirty="0">
              <a:latin typeface="Century Gothic" panose="020B0502020202020204" pitchFamily="34" charset="0"/>
            </a:endParaRPr>
          </a:p>
          <a:p>
            <a:pPr algn="ctr"/>
            <a:r>
              <a:rPr lang="en-US" altLang="zh-CN" sz="1400" dirty="0">
                <a:latin typeface="Century Gothic" panose="020B0502020202020204" pitchFamily="34" charset="0"/>
              </a:rPr>
              <a:t>2020</a:t>
            </a:r>
            <a:r>
              <a:rPr lang="zh-CN" altLang="en-US" sz="1400" dirty="0">
                <a:latin typeface="Century Gothic" panose="020B0502020202020204" pitchFamily="34" charset="0"/>
              </a:rPr>
              <a:t>年</a:t>
            </a:r>
            <a:r>
              <a:rPr lang="en-US" altLang="zh-CN" sz="1400" dirty="0">
                <a:latin typeface="Century Gothic" panose="020B0502020202020204" pitchFamily="34" charset="0"/>
              </a:rPr>
              <a:t>4</a:t>
            </a:r>
            <a:r>
              <a:rPr lang="zh-CN" altLang="en-US" sz="1400" dirty="0">
                <a:latin typeface="Century Gothic" panose="020B0502020202020204" pitchFamily="34" charset="0"/>
              </a:rPr>
              <a:t>月</a:t>
            </a:r>
            <a:r>
              <a:rPr lang="en-US" altLang="zh-CN" sz="1400" dirty="0">
                <a:latin typeface="Century Gothic" panose="020B0502020202020204" pitchFamily="34" charset="0"/>
              </a:rPr>
              <a:t>24</a:t>
            </a:r>
            <a:r>
              <a:rPr lang="zh-CN" altLang="en-US" sz="1400" dirty="0">
                <a:latin typeface="Century Gothic" panose="020B0502020202020204" pitchFamily="34" charset="0"/>
              </a:rPr>
              <a:t>日</a:t>
            </a:r>
            <a:endParaRPr lang="en-US" altLang="zh-CN" sz="1400" dirty="0">
              <a:latin typeface="Century Gothic" panose="020B0502020202020204" pitchFamily="34" charset="0"/>
            </a:endParaRPr>
          </a:p>
          <a:p>
            <a:pPr algn="ctr"/>
            <a:r>
              <a:rPr lang="en-US" altLang="zh-CN" sz="1400" dirty="0">
                <a:latin typeface="Century Gothic" panose="020B0502020202020204" pitchFamily="34" charset="0"/>
              </a:rPr>
              <a:t> </a:t>
            </a:r>
          </a:p>
        </p:txBody>
      </p:sp>
      <p:grpSp>
        <p:nvGrpSpPr>
          <p:cNvPr id="28" name="组合 27"/>
          <p:cNvGrpSpPr/>
          <p:nvPr/>
        </p:nvGrpSpPr>
        <p:grpSpPr>
          <a:xfrm>
            <a:off x="705278" y="1040320"/>
            <a:ext cx="8028176" cy="4508626"/>
            <a:chOff x="2163778" y="1158843"/>
            <a:chExt cx="6826313" cy="4508626"/>
          </a:xfrm>
        </p:grpSpPr>
        <p:sp>
          <p:nvSpPr>
            <p:cNvPr id="26" name="任意多边形 25"/>
            <p:cNvSpPr/>
            <p:nvPr/>
          </p:nvSpPr>
          <p:spPr>
            <a:xfrm>
              <a:off x="2163778" y="1158843"/>
              <a:ext cx="6826313" cy="4508626"/>
            </a:xfrm>
            <a:custGeom>
              <a:avLst/>
              <a:gdLst>
                <a:gd name="connsiteX0" fmla="*/ 6762786 w 6826313"/>
                <a:gd name="connsiteY0" fmla="*/ 1876457 h 4508626"/>
                <a:gd name="connsiteX1" fmla="*/ 6826313 w 6826313"/>
                <a:gd name="connsiteY1" fmla="*/ 1876457 h 4508626"/>
                <a:gd name="connsiteX2" fmla="*/ 6826313 w 6826313"/>
                <a:gd name="connsiteY2" fmla="*/ 2139756 h 4508626"/>
                <a:gd name="connsiteX3" fmla="*/ 6762786 w 6826313"/>
                <a:gd name="connsiteY3" fmla="*/ 2139756 h 4508626"/>
                <a:gd name="connsiteX4" fmla="*/ 0 w 6826313"/>
                <a:gd name="connsiteY4" fmla="*/ 0 h 4508626"/>
                <a:gd name="connsiteX5" fmla="*/ 6826313 w 6826313"/>
                <a:gd name="connsiteY5" fmla="*/ 0 h 4508626"/>
                <a:gd name="connsiteX6" fmla="*/ 6826313 w 6826313"/>
                <a:gd name="connsiteY6" fmla="*/ 959382 h 4508626"/>
                <a:gd name="connsiteX7" fmla="*/ 6762786 w 6826313"/>
                <a:gd name="connsiteY7" fmla="*/ 959382 h 4508626"/>
                <a:gd name="connsiteX8" fmla="*/ 6762786 w 6826313"/>
                <a:gd name="connsiteY8" fmla="*/ 63527 h 4508626"/>
                <a:gd name="connsiteX9" fmla="*/ 63527 w 6826313"/>
                <a:gd name="connsiteY9" fmla="*/ 63527 h 4508626"/>
                <a:gd name="connsiteX10" fmla="*/ 63527 w 6826313"/>
                <a:gd name="connsiteY10" fmla="*/ 4445099 h 4508626"/>
                <a:gd name="connsiteX11" fmla="*/ 6762786 w 6826313"/>
                <a:gd name="connsiteY11" fmla="*/ 4445099 h 4508626"/>
                <a:gd name="connsiteX12" fmla="*/ 6762786 w 6826313"/>
                <a:gd name="connsiteY12" fmla="*/ 3756057 h 4508626"/>
                <a:gd name="connsiteX13" fmla="*/ 6826313 w 6826313"/>
                <a:gd name="connsiteY13" fmla="*/ 3756057 h 4508626"/>
                <a:gd name="connsiteX14" fmla="*/ 6826313 w 6826313"/>
                <a:gd name="connsiteY14" fmla="*/ 4508626 h 4508626"/>
                <a:gd name="connsiteX15" fmla="*/ 0 w 6826313"/>
                <a:gd name="connsiteY15" fmla="*/ 4508626 h 450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26313" h="4508626">
                  <a:moveTo>
                    <a:pt x="6762786" y="1876457"/>
                  </a:moveTo>
                  <a:lnTo>
                    <a:pt x="6826313" y="1876457"/>
                  </a:lnTo>
                  <a:lnTo>
                    <a:pt x="6826313" y="2139756"/>
                  </a:lnTo>
                  <a:lnTo>
                    <a:pt x="6762786" y="2139756"/>
                  </a:lnTo>
                  <a:close/>
                  <a:moveTo>
                    <a:pt x="0" y="0"/>
                  </a:moveTo>
                  <a:lnTo>
                    <a:pt x="6826313" y="0"/>
                  </a:lnTo>
                  <a:lnTo>
                    <a:pt x="6826313" y="959382"/>
                  </a:lnTo>
                  <a:lnTo>
                    <a:pt x="6762786" y="959382"/>
                  </a:lnTo>
                  <a:lnTo>
                    <a:pt x="6762786" y="63527"/>
                  </a:lnTo>
                  <a:lnTo>
                    <a:pt x="63527" y="63527"/>
                  </a:lnTo>
                  <a:lnTo>
                    <a:pt x="63527" y="4445099"/>
                  </a:lnTo>
                  <a:lnTo>
                    <a:pt x="6762786" y="4445099"/>
                  </a:lnTo>
                  <a:lnTo>
                    <a:pt x="6762786" y="3756057"/>
                  </a:lnTo>
                  <a:lnTo>
                    <a:pt x="6826313" y="3756057"/>
                  </a:lnTo>
                  <a:lnTo>
                    <a:pt x="6826313" y="4508626"/>
                  </a:lnTo>
                  <a:lnTo>
                    <a:pt x="0" y="450862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矩形 20"/>
            <p:cNvSpPr/>
            <p:nvPr/>
          </p:nvSpPr>
          <p:spPr>
            <a:xfrm>
              <a:off x="2163778" y="1161675"/>
              <a:ext cx="2484422" cy="5175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163778" y="1184243"/>
              <a:ext cx="2484422" cy="461665"/>
            </a:xfrm>
            <a:prstGeom prst="rect">
              <a:avLst/>
            </a:prstGeom>
            <a:noFill/>
          </p:spPr>
          <p:txBody>
            <a:bodyPr wrap="square" rtlCol="0">
              <a:spAutoFit/>
              <a:scene3d>
                <a:camera prst="orthographicFront"/>
                <a:lightRig rig="threePt" dir="t"/>
              </a:scene3d>
              <a:sp3d contourW="12700"/>
            </a:bodyPr>
            <a:lstStyle/>
            <a:p>
              <a:pPr algn="ctr"/>
              <a:r>
                <a:rPr lang="zh-CN" altLang="en-US" sz="2400">
                  <a:solidFill>
                    <a:schemeClr val="bg1"/>
                  </a:solidFill>
                  <a:latin typeface="Century Gothic" panose="020B0502020202020204" pitchFamily="34" charset="0"/>
                  <a:cs typeface="+mn-ea"/>
                </a:rPr>
                <a:t>哈尔滨工业大学</a:t>
              </a:r>
              <a:endParaRPr lang="zh-CN" altLang="en-US" sz="2400" dirty="0">
                <a:solidFill>
                  <a:schemeClr val="bg1"/>
                </a:solidFill>
                <a:latin typeface="Century Gothic" panose="020B0502020202020204" pitchFamily="34" charset="0"/>
                <a:cs typeface="+mn-ea"/>
              </a:endParaRPr>
            </a:p>
          </p:txBody>
        </p:sp>
      </p:grpSp>
      <p:sp>
        <p:nvSpPr>
          <p:cNvPr id="4" name="文本框 3"/>
          <p:cNvSpPr txBox="1"/>
          <p:nvPr/>
        </p:nvSpPr>
        <p:spPr>
          <a:xfrm>
            <a:off x="4660412" y="1939660"/>
            <a:ext cx="7531588" cy="1692771"/>
          </a:xfrm>
          <a:prstGeom prst="rect">
            <a:avLst/>
          </a:prstGeom>
          <a:solidFill>
            <a:srgbClr val="FBFBFB"/>
          </a:solidFill>
        </p:spPr>
        <p:txBody>
          <a:bodyPr wrap="square" rtlCol="0">
            <a:spAutoFit/>
            <a:scene3d>
              <a:camera prst="orthographicFront"/>
              <a:lightRig rig="threePt" dir="t"/>
            </a:scene3d>
            <a:sp3d contourW="12700"/>
          </a:bodyPr>
          <a:lstStyle/>
          <a:p>
            <a:pPr algn="ctr"/>
            <a:endParaRPr lang="en-US" altLang="zh-CN" sz="800" b="1" dirty="0">
              <a:latin typeface="+mn-ea"/>
              <a:cs typeface="经典综艺体简" panose="02010609000101010101" pitchFamily="49" charset="-122"/>
            </a:endParaRPr>
          </a:p>
          <a:p>
            <a:pPr algn="ctr"/>
            <a:r>
              <a:rPr lang="en-US" altLang="zh-CN" sz="2400" b="1" dirty="0">
                <a:latin typeface="+mn-ea"/>
                <a:cs typeface="经典综艺体简" panose="02010609000101010101" pitchFamily="49" charset="-122"/>
              </a:rPr>
              <a:t>Identification of key differentially expressed genes associated with non‑small cell lung cancer by bioinformatics analyses</a:t>
            </a:r>
          </a:p>
          <a:p>
            <a:pPr algn="ctr"/>
            <a:endParaRPr lang="zh-CN" altLang="en-US" sz="2400" b="1" dirty="0">
              <a:latin typeface="+mn-ea"/>
              <a:cs typeface="经典综艺体简" panose="02010609000101010101" pitchFamily="49" charset="-122"/>
            </a:endParaRPr>
          </a:p>
        </p:txBody>
      </p:sp>
      <p:sp>
        <p:nvSpPr>
          <p:cNvPr id="10" name="文本框 9"/>
          <p:cNvSpPr txBox="1"/>
          <p:nvPr/>
        </p:nvSpPr>
        <p:spPr>
          <a:xfrm>
            <a:off x="5346445" y="3232322"/>
            <a:ext cx="6232851" cy="338554"/>
          </a:xfrm>
          <a:prstGeom prst="rect">
            <a:avLst/>
          </a:prstGeom>
          <a:noFill/>
        </p:spPr>
        <p:txBody>
          <a:bodyPr wrap="square" rtlCol="0">
            <a:spAutoFit/>
            <a:scene3d>
              <a:camera prst="orthographicFront"/>
              <a:lightRig rig="threePt" dir="t"/>
            </a:scene3d>
            <a:sp3d contourW="12700"/>
          </a:bodyPr>
          <a:lstStyle/>
          <a:p>
            <a:pPr algn="ctr"/>
            <a:r>
              <a:rPr lang="zh-CN" altLang="en-US" sz="1600" dirty="0">
                <a:solidFill>
                  <a:schemeClr val="bg1">
                    <a:lumMod val="50000"/>
                  </a:schemeClr>
                </a:solidFill>
                <a:latin typeface="Century Gothic" panose="020B0502020202020204" pitchFamily="34" charset="0"/>
              </a:rPr>
              <a:t>通过生物信息学分析鉴定与非小细胞肺癌相关关键差异表达基因</a:t>
            </a:r>
            <a:endParaRPr lang="en-US" altLang="zh-CN" sz="1600" dirty="0">
              <a:solidFill>
                <a:schemeClr val="bg1">
                  <a:lumMod val="50000"/>
                </a:schemeClr>
              </a:solidFill>
              <a:latin typeface="Century Gothic" panose="020B0502020202020204" pitchFamily="34" charset="0"/>
            </a:endParaRPr>
          </a:p>
        </p:txBody>
      </p:sp>
      <p:pic>
        <p:nvPicPr>
          <p:cNvPr id="2" name="图片 1"/>
          <p:cNvPicPr>
            <a:picLocks noChangeAspect="1"/>
          </p:cNvPicPr>
          <p:nvPr/>
        </p:nvPicPr>
        <p:blipFill>
          <a:blip r:embed="rId5"/>
          <a:stretch>
            <a:fillRect/>
          </a:stretch>
        </p:blipFill>
        <p:spPr>
          <a:xfrm>
            <a:off x="8621486" y="3597402"/>
            <a:ext cx="137172" cy="297206"/>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数据预处理</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 name="文本框 2"/>
          <p:cNvSpPr txBox="1"/>
          <p:nvPr/>
        </p:nvSpPr>
        <p:spPr>
          <a:xfrm>
            <a:off x="1381387" y="1208014"/>
            <a:ext cx="9429226" cy="646331"/>
          </a:xfrm>
          <a:prstGeom prst="rect">
            <a:avLst/>
          </a:prstGeom>
          <a:noFill/>
        </p:spPr>
        <p:txBody>
          <a:bodyPr wrap="square" rtlCol="0">
            <a:spAutoFit/>
          </a:bodyPr>
          <a:lstStyle/>
          <a:p>
            <a:r>
              <a:rPr lang="en-US" altLang="zh-CN" dirty="0"/>
              <a:t>	</a:t>
            </a:r>
            <a:r>
              <a:rPr lang="zh-CN" altLang="en-US" dirty="0"/>
              <a:t>使用 </a:t>
            </a:r>
            <a:r>
              <a:rPr lang="en-US" altLang="zh-CN" dirty="0"/>
              <a:t>R </a:t>
            </a:r>
            <a:r>
              <a:rPr lang="zh-CN" altLang="en-US" dirty="0"/>
              <a:t>语言对</a:t>
            </a:r>
            <a:r>
              <a:rPr lang="en-US" altLang="zh-CN" dirty="0"/>
              <a:t>CEL</a:t>
            </a:r>
            <a:r>
              <a:rPr lang="zh-CN" altLang="en-US" dirty="0"/>
              <a:t>文件进行预处理，利用</a:t>
            </a:r>
            <a:r>
              <a:rPr lang="en-US" altLang="zh-CN" dirty="0" err="1"/>
              <a:t>affy</a:t>
            </a:r>
            <a:r>
              <a:rPr lang="zh-CN" altLang="en-US" dirty="0"/>
              <a:t>包读取</a:t>
            </a:r>
            <a:r>
              <a:rPr lang="en-US" altLang="zh-CN" dirty="0"/>
              <a:t>CEL</a:t>
            </a:r>
            <a:r>
              <a:rPr lang="zh-CN" altLang="en-US" dirty="0"/>
              <a:t>文件并使用</a:t>
            </a:r>
            <a:r>
              <a:rPr lang="en-US" altLang="zh-CN" dirty="0"/>
              <a:t>RMA </a:t>
            </a:r>
            <a:r>
              <a:rPr lang="zh-CN" altLang="en-US" dirty="0"/>
              <a:t>算法对原始数据进行背景校正和分位数归一化，箱线图如图示。</a:t>
            </a:r>
          </a:p>
        </p:txBody>
      </p:sp>
      <p:pic>
        <p:nvPicPr>
          <p:cNvPr id="6" name="图片 5"/>
          <p:cNvPicPr>
            <a:picLocks noChangeAspect="1"/>
          </p:cNvPicPr>
          <p:nvPr/>
        </p:nvPicPr>
        <p:blipFill>
          <a:blip r:embed="rId3"/>
          <a:stretch>
            <a:fillRect/>
          </a:stretch>
        </p:blipFill>
        <p:spPr>
          <a:xfrm>
            <a:off x="2585583" y="2102817"/>
            <a:ext cx="6332769" cy="1074513"/>
          </a:xfrm>
          <a:prstGeom prst="rect">
            <a:avLst/>
          </a:prstGeom>
          <a:ln>
            <a:solidFill>
              <a:schemeClr val="tx1"/>
            </a:solidFill>
          </a:ln>
        </p:spPr>
      </p:pic>
      <p:pic>
        <p:nvPicPr>
          <p:cNvPr id="8" name="图片 7" descr="图片包含 游戏机, 截图&#10;&#10;描述已自动生成"/>
          <p:cNvPicPr>
            <a:picLocks noChangeAspect="1"/>
          </p:cNvPicPr>
          <p:nvPr/>
        </p:nvPicPr>
        <p:blipFill rotWithShape="1">
          <a:blip r:embed="rId4">
            <a:extLst>
              <a:ext uri="{28A0092B-C50C-407E-A947-70E740481C1C}">
                <a14:useLocalDpi xmlns:a14="http://schemas.microsoft.com/office/drawing/2010/main" val="0"/>
              </a:ext>
            </a:extLst>
          </a:blip>
          <a:srcRect b="8474"/>
          <a:stretch>
            <a:fillRect/>
          </a:stretch>
        </p:blipFill>
        <p:spPr>
          <a:xfrm>
            <a:off x="2513467" y="3680671"/>
            <a:ext cx="6477000" cy="2502015"/>
          </a:xfrm>
          <a:prstGeom prst="rect">
            <a:avLst/>
          </a:prstGeom>
          <a:ln>
            <a:solidFill>
              <a:schemeClr val="tx1"/>
            </a:solid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差异分析</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mc:AlternateContent xmlns:mc="http://schemas.openxmlformats.org/markup-compatibility/2006">
        <mc:Choice xmlns:a14="http://schemas.microsoft.com/office/drawing/2010/main" Requires="a14">
          <p:sp>
            <p:nvSpPr>
              <p:cNvPr id="2" name="矩形 1"/>
              <p:cNvSpPr/>
              <p:nvPr/>
            </p:nvSpPr>
            <p:spPr>
              <a:xfrm>
                <a:off x="1293925" y="1349187"/>
                <a:ext cx="4802075" cy="2308324"/>
              </a:xfrm>
              <a:prstGeom prst="rect">
                <a:avLst/>
              </a:prstGeom>
            </p:spPr>
            <p:txBody>
              <a:bodyPr wrap="square">
                <a:spAutoFit/>
              </a:bodyPr>
              <a:lstStyle/>
              <a:p>
                <a:r>
                  <a:rPr lang="en-US" altLang="zh-CN" sz="1600" dirty="0"/>
                  <a:t>	</a:t>
                </a:r>
                <a:r>
                  <a:rPr lang="zh-CN" altLang="en-US" sz="1600" dirty="0"/>
                  <a:t>利用</a:t>
                </a:r>
                <a:r>
                  <a:rPr lang="en-US" altLang="zh-CN" sz="1600" dirty="0"/>
                  <a:t>R</a:t>
                </a:r>
                <a:r>
                  <a:rPr lang="zh-CN" altLang="en-US" sz="1600" dirty="0"/>
                  <a:t>语言的</a:t>
                </a:r>
                <a:r>
                  <a:rPr lang="en-US" altLang="zh-CN" sz="1600" dirty="0" err="1"/>
                  <a:t>limma</a:t>
                </a:r>
                <a:r>
                  <a:rPr lang="zh-CN" altLang="en-US" sz="1600" dirty="0"/>
                  <a:t>包通过 </a:t>
                </a:r>
                <a:r>
                  <a:rPr lang="en-US" altLang="zh-CN" sz="1600" dirty="0"/>
                  <a:t>paired t‑test </a:t>
                </a:r>
                <a:r>
                  <a:rPr lang="zh-CN" altLang="en-US" sz="1600" dirty="0"/>
                  <a:t>对肿瘤和正常样本做差异分析，使用Benjamini-Hochberg法进行检验并得到调整后的 p 值。</a:t>
                </a:r>
                <a:endParaRPr lang="en-US" altLang="zh-CN" sz="1600" dirty="0"/>
              </a:p>
              <a:p>
                <a:r>
                  <a:rPr lang="en-US" altLang="zh-CN" sz="1600" dirty="0"/>
                  <a:t>	</a:t>
                </a:r>
                <a:r>
                  <a:rPr lang="zh-CN" altLang="en-US" sz="1600" dirty="0"/>
                  <a:t>以</a:t>
                </a:r>
                <a:r>
                  <a:rPr lang="da-DK" altLang="zh-CN" sz="1600" dirty="0"/>
                  <a:t>|</a:t>
                </a:r>
                <a14:m>
                  <m:oMath xmlns:m="http://schemas.openxmlformats.org/officeDocument/2006/math">
                    <m:sSub>
                      <m:sSubPr>
                        <m:ctrlPr>
                          <a:rPr lang="da-DK" altLang="zh-CN" sz="1600" i="1" smtClean="0">
                            <a:latin typeface="Cambria Math" panose="02040503050406030204" pitchFamily="18" charset="0"/>
                          </a:rPr>
                        </m:ctrlPr>
                      </m:sSubPr>
                      <m:e>
                        <m:r>
                          <m:rPr>
                            <m:sty m:val="p"/>
                          </m:rPr>
                          <a:rPr lang="en-US" altLang="zh-CN" sz="1600" i="1">
                            <a:latin typeface="Cambria Math" panose="02040503050406030204" pitchFamily="18" charset="0"/>
                          </a:rPr>
                          <m:t>log</m:t>
                        </m:r>
                      </m:e>
                      <m:sub>
                        <m:r>
                          <a:rPr lang="en-US" altLang="zh-CN" sz="1600" i="1">
                            <a:latin typeface="Cambria Math" panose="02040503050406030204" pitchFamily="18" charset="0"/>
                          </a:rPr>
                          <m:t>2</m:t>
                        </m:r>
                      </m:sub>
                    </m:sSub>
                  </m:oMath>
                </a14:m>
                <a:r>
                  <a:rPr lang="da-DK" altLang="zh-CN" sz="1600" dirty="0"/>
                  <a:t>fold‑change (FC)|&gt;1</a:t>
                </a:r>
                <a:r>
                  <a:rPr lang="zh-CN" altLang="en-US" sz="1600" dirty="0"/>
                  <a:t>且 P&lt;0.05 作为显著差异表达基因筛选的阈值（此步在</a:t>
                </a:r>
                <a:r>
                  <a:rPr lang="en-US" altLang="zh-CN" sz="1600" dirty="0"/>
                  <a:t>EXCEL</a:t>
                </a:r>
                <a:r>
                  <a:rPr lang="zh-CN" altLang="en-US" sz="1600" dirty="0"/>
                  <a:t>中手动实现，基因名对应亦在</a:t>
                </a:r>
                <a:r>
                  <a:rPr lang="en-US" altLang="zh-CN" sz="1600" dirty="0"/>
                  <a:t>EXCEL</a:t>
                </a:r>
                <a:r>
                  <a:rPr lang="zh-CN" altLang="en-US" sz="1600" dirty="0"/>
                  <a:t>中实现）。</a:t>
                </a:r>
                <a:endParaRPr lang="en-US" altLang="zh-CN" sz="1600" dirty="0"/>
              </a:p>
              <a:p>
                <a:r>
                  <a:rPr lang="en-US" altLang="zh-CN" sz="1600" dirty="0"/>
                  <a:t>	</a:t>
                </a:r>
                <a:r>
                  <a:rPr lang="zh-CN" altLang="en-US" sz="1600" dirty="0"/>
                  <a:t>使用</a:t>
                </a:r>
                <a:r>
                  <a:rPr lang="en-US" altLang="zh-CN" sz="1600" dirty="0"/>
                  <a:t>R</a:t>
                </a:r>
                <a:r>
                  <a:rPr lang="zh-CN" altLang="en-US" sz="1600" dirty="0"/>
                  <a:t>语言进行火山图绘图，得到如下四张火山图，纵轴为</a:t>
                </a:r>
                <a14:m>
                  <m:oMath xmlns:m="http://schemas.openxmlformats.org/officeDocument/2006/math">
                    <m:sSub>
                      <m:sSubPr>
                        <m:ctrlPr>
                          <a:rPr lang="da-DK" altLang="zh-CN" sz="1600" i="1">
                            <a:latin typeface="Cambria Math" panose="02040503050406030204" pitchFamily="18" charset="0"/>
                          </a:rPr>
                        </m:ctrlPr>
                      </m:sSubPr>
                      <m:e>
                        <m:r>
                          <m:rPr>
                            <m:sty m:val="p"/>
                          </m:rPr>
                          <a:rPr lang="en-US" altLang="zh-CN" sz="1600" i="1">
                            <a:latin typeface="Cambria Math" panose="02040503050406030204" pitchFamily="18" charset="0"/>
                          </a:rPr>
                          <m:t>log</m:t>
                        </m:r>
                      </m:e>
                      <m:sub>
                        <m:r>
                          <a:rPr lang="en-US" altLang="zh-CN" sz="1600" i="1">
                            <a:latin typeface="Cambria Math" panose="02040503050406030204" pitchFamily="18" charset="0"/>
                          </a:rPr>
                          <m:t>2</m:t>
                        </m:r>
                      </m:sub>
                    </m:sSub>
                  </m:oMath>
                </a14:m>
                <a:r>
                  <a:rPr lang="da-DK" altLang="zh-CN" sz="1600" dirty="0"/>
                  <a:t>fold‑change (FC</a:t>
                </a:r>
                <a:r>
                  <a:rPr lang="en-US" altLang="zh-CN" sz="1600" dirty="0"/>
                  <a:t>)</a:t>
                </a:r>
                <a:r>
                  <a:rPr lang="zh-CN" altLang="en-US" sz="1600" dirty="0"/>
                  <a:t>，横轴为的</a:t>
                </a:r>
                <a:r>
                  <a:rPr lang="en-US" altLang="zh-CN" sz="1600" dirty="0" err="1"/>
                  <a:t>Pvalue</a:t>
                </a:r>
                <a:r>
                  <a:rPr lang="zh-CN" altLang="en-US" sz="1600" dirty="0"/>
                  <a:t>，红色为上调，绿色为下调。</a:t>
                </a:r>
              </a:p>
            </p:txBody>
          </p:sp>
        </mc:Choice>
        <mc:Fallback>
          <p:sp>
            <p:nvSpPr>
              <p:cNvPr id="2" name="矩形 1"/>
              <p:cNvSpPr>
                <a:spLocks noRot="1" noChangeAspect="1" noMove="1" noResize="1" noEditPoints="1" noAdjustHandles="1" noChangeArrowheads="1" noChangeShapeType="1" noTextEdit="1"/>
              </p:cNvSpPr>
              <p:nvPr/>
            </p:nvSpPr>
            <p:spPr>
              <a:xfrm>
                <a:off x="1293925" y="1349187"/>
                <a:ext cx="4802075" cy="2308324"/>
              </a:xfrm>
              <a:prstGeom prst="rect">
                <a:avLst/>
              </a:prstGeom>
              <a:blipFill>
                <a:blip r:embed="rId3"/>
                <a:stretch>
                  <a:fillRect l="-635" t="-792" b="-2375"/>
                </a:stretch>
              </a:blipFill>
            </p:spPr>
            <p:txBody>
              <a:bodyPr/>
              <a:lstStyle/>
              <a:p>
                <a:r>
                  <a:rPr lang="zh-CN" altLang="en-US">
                    <a:noFill/>
                  </a:rPr>
                  <a:t> </a:t>
                </a:r>
              </a:p>
            </p:txBody>
          </p:sp>
        </mc:Fallback>
      </mc:AlternateContent>
      <p:pic>
        <p:nvPicPr>
          <p:cNvPr id="3" name="图片 2"/>
          <p:cNvPicPr>
            <a:picLocks noChangeAspect="1"/>
          </p:cNvPicPr>
          <p:nvPr/>
        </p:nvPicPr>
        <p:blipFill>
          <a:blip r:embed="rId4"/>
          <a:stretch>
            <a:fillRect/>
          </a:stretch>
        </p:blipFill>
        <p:spPr>
          <a:xfrm>
            <a:off x="6342854" y="1743068"/>
            <a:ext cx="5479255" cy="1364098"/>
          </a:xfrm>
          <a:prstGeom prst="rect">
            <a:avLst/>
          </a:prstGeom>
          <a:ln>
            <a:solidFill>
              <a:schemeClr val="tx1"/>
            </a:solidFill>
          </a:ln>
        </p:spPr>
      </p:pic>
      <p:pic>
        <p:nvPicPr>
          <p:cNvPr id="11" name="图片 10" descr="地图的截图&#10;&#10;描述已自动生成">
            <a:extLst>
              <a:ext uri="{FF2B5EF4-FFF2-40B4-BE49-F238E27FC236}">
                <a16:creationId xmlns:a16="http://schemas.microsoft.com/office/drawing/2014/main" id="{A55B0F63-5652-41A7-BA7D-AB966EB932C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54713" y="3982393"/>
            <a:ext cx="2194675" cy="1362527"/>
          </a:xfrm>
          <a:prstGeom prst="rect">
            <a:avLst/>
          </a:prstGeom>
          <a:ln>
            <a:solidFill>
              <a:schemeClr val="tx1"/>
            </a:solidFill>
          </a:ln>
        </p:spPr>
      </p:pic>
      <p:pic>
        <p:nvPicPr>
          <p:cNvPr id="13" name="图片 12" descr="截图里有图片&#10;&#10;描述已自动生成">
            <a:extLst>
              <a:ext uri="{FF2B5EF4-FFF2-40B4-BE49-F238E27FC236}">
                <a16:creationId xmlns:a16="http://schemas.microsoft.com/office/drawing/2014/main" id="{1E159BF2-5B71-4BDB-BD03-4C07BB8B5ED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595431" y="3986237"/>
            <a:ext cx="2188482" cy="1358683"/>
          </a:xfrm>
          <a:prstGeom prst="rect">
            <a:avLst/>
          </a:prstGeom>
          <a:ln>
            <a:solidFill>
              <a:schemeClr val="tx1"/>
            </a:solidFill>
          </a:ln>
        </p:spPr>
      </p:pic>
      <p:pic>
        <p:nvPicPr>
          <p:cNvPr id="15" name="图片 14" descr="截图里有图片&#10;&#10;描述已自动生成">
            <a:extLst>
              <a:ext uri="{FF2B5EF4-FFF2-40B4-BE49-F238E27FC236}">
                <a16:creationId xmlns:a16="http://schemas.microsoft.com/office/drawing/2014/main" id="{C17B9781-4022-4ADC-B2AA-732F53EDAC0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203782" y="3982393"/>
            <a:ext cx="2188482" cy="1358682"/>
          </a:xfrm>
          <a:prstGeom prst="rect">
            <a:avLst/>
          </a:prstGeom>
          <a:ln>
            <a:solidFill>
              <a:schemeClr val="tx1"/>
            </a:solidFill>
          </a:ln>
        </p:spPr>
      </p:pic>
      <p:pic>
        <p:nvPicPr>
          <p:cNvPr id="16" name="图片 15" descr="地图的截图&#10;&#10;描述已自动生成">
            <a:extLst>
              <a:ext uri="{FF2B5EF4-FFF2-40B4-BE49-F238E27FC236}">
                <a16:creationId xmlns:a16="http://schemas.microsoft.com/office/drawing/2014/main" id="{E85467BD-2076-4569-8CD4-0B6D70D92BB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464155" y="3982393"/>
            <a:ext cx="2188483" cy="1358683"/>
          </a:xfrm>
          <a:prstGeom prst="rect">
            <a:avLst/>
          </a:prstGeom>
          <a:ln>
            <a:solidFill>
              <a:schemeClr val="tx1"/>
            </a:solidFill>
          </a:ln>
        </p:spPr>
      </p:pic>
      <p:sp>
        <p:nvSpPr>
          <p:cNvPr id="17" name="文本框 16">
            <a:extLst>
              <a:ext uri="{FF2B5EF4-FFF2-40B4-BE49-F238E27FC236}">
                <a16:creationId xmlns:a16="http://schemas.microsoft.com/office/drawing/2014/main" id="{D08A5F9F-8941-4E48-B51F-746CC8C04B6E}"/>
              </a:ext>
            </a:extLst>
          </p:cNvPr>
          <p:cNvSpPr txBox="1"/>
          <p:nvPr/>
        </p:nvSpPr>
        <p:spPr>
          <a:xfrm>
            <a:off x="1278705" y="5416300"/>
            <a:ext cx="962022" cy="276999"/>
          </a:xfrm>
          <a:prstGeom prst="rect">
            <a:avLst/>
          </a:prstGeom>
          <a:noFill/>
        </p:spPr>
        <p:txBody>
          <a:bodyPr wrap="square" rtlCol="0">
            <a:spAutoFit/>
          </a:bodyPr>
          <a:lstStyle/>
          <a:p>
            <a:r>
              <a:rPr lang="en-US" altLang="zh-CN" sz="1200" dirty="0"/>
              <a:t>GSE21933</a:t>
            </a:r>
            <a:endParaRPr lang="zh-CN" altLang="en-US" sz="1200" dirty="0"/>
          </a:p>
        </p:txBody>
      </p:sp>
      <p:sp>
        <p:nvSpPr>
          <p:cNvPr id="20" name="文本框 19">
            <a:extLst>
              <a:ext uri="{FF2B5EF4-FFF2-40B4-BE49-F238E27FC236}">
                <a16:creationId xmlns:a16="http://schemas.microsoft.com/office/drawing/2014/main" id="{1AFE0A1A-7E53-48BC-A64A-C3CC3C63C9AE}"/>
              </a:ext>
            </a:extLst>
          </p:cNvPr>
          <p:cNvSpPr txBox="1"/>
          <p:nvPr/>
        </p:nvSpPr>
        <p:spPr>
          <a:xfrm>
            <a:off x="4178045" y="5416300"/>
            <a:ext cx="962022" cy="276999"/>
          </a:xfrm>
          <a:prstGeom prst="rect">
            <a:avLst/>
          </a:prstGeom>
          <a:noFill/>
        </p:spPr>
        <p:txBody>
          <a:bodyPr wrap="square" rtlCol="0">
            <a:spAutoFit/>
          </a:bodyPr>
          <a:lstStyle/>
          <a:p>
            <a:r>
              <a:rPr lang="en-US" altLang="zh-CN" sz="1200" dirty="0"/>
              <a:t>GSE33532</a:t>
            </a:r>
            <a:endParaRPr lang="zh-CN" altLang="en-US" sz="1200" dirty="0"/>
          </a:p>
        </p:txBody>
      </p:sp>
      <p:sp>
        <p:nvSpPr>
          <p:cNvPr id="21" name="文本框 20">
            <a:extLst>
              <a:ext uri="{FF2B5EF4-FFF2-40B4-BE49-F238E27FC236}">
                <a16:creationId xmlns:a16="http://schemas.microsoft.com/office/drawing/2014/main" id="{84DDD1CC-03EC-4972-B06F-466524856F3F}"/>
              </a:ext>
            </a:extLst>
          </p:cNvPr>
          <p:cNvSpPr txBox="1"/>
          <p:nvPr/>
        </p:nvSpPr>
        <p:spPr>
          <a:xfrm>
            <a:off x="7077385" y="5416300"/>
            <a:ext cx="962022" cy="276999"/>
          </a:xfrm>
          <a:prstGeom prst="rect">
            <a:avLst/>
          </a:prstGeom>
          <a:noFill/>
        </p:spPr>
        <p:txBody>
          <a:bodyPr wrap="square" rtlCol="0">
            <a:spAutoFit/>
          </a:bodyPr>
          <a:lstStyle/>
          <a:p>
            <a:r>
              <a:rPr lang="en-US" altLang="zh-CN" sz="1200" dirty="0"/>
              <a:t>GSE44077</a:t>
            </a:r>
            <a:endParaRPr lang="zh-CN" altLang="en-US" sz="1200" dirty="0"/>
          </a:p>
        </p:txBody>
      </p:sp>
      <p:sp>
        <p:nvSpPr>
          <p:cNvPr id="22" name="文本框 21">
            <a:extLst>
              <a:ext uri="{FF2B5EF4-FFF2-40B4-BE49-F238E27FC236}">
                <a16:creationId xmlns:a16="http://schemas.microsoft.com/office/drawing/2014/main" id="{779CD873-28A3-4594-84CC-A6D70AA77161}"/>
              </a:ext>
            </a:extLst>
          </p:cNvPr>
          <p:cNvSpPr txBox="1"/>
          <p:nvPr/>
        </p:nvSpPr>
        <p:spPr>
          <a:xfrm>
            <a:off x="9817012" y="5416301"/>
            <a:ext cx="962022" cy="276999"/>
          </a:xfrm>
          <a:prstGeom prst="rect">
            <a:avLst/>
          </a:prstGeom>
          <a:noFill/>
        </p:spPr>
        <p:txBody>
          <a:bodyPr wrap="square" rtlCol="0">
            <a:spAutoFit/>
          </a:bodyPr>
          <a:lstStyle/>
          <a:p>
            <a:r>
              <a:rPr lang="en-US" altLang="zh-CN" sz="1200" dirty="0"/>
              <a:t>GSE74706</a:t>
            </a:r>
            <a:endParaRPr lang="zh-CN" altLang="en-US" sz="12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差异分析</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 name="矩形 1"/>
          <p:cNvSpPr/>
          <p:nvPr/>
        </p:nvSpPr>
        <p:spPr>
          <a:xfrm>
            <a:off x="492967" y="1361961"/>
            <a:ext cx="11206066" cy="830997"/>
          </a:xfrm>
          <a:prstGeom prst="rect">
            <a:avLst/>
          </a:prstGeom>
        </p:spPr>
        <p:txBody>
          <a:bodyPr wrap="square">
            <a:spAutoFit/>
          </a:bodyPr>
          <a:lstStyle/>
          <a:p>
            <a:r>
              <a:rPr lang="en-US" altLang="zh-CN" sz="1600" dirty="0"/>
              <a:t>		</a:t>
            </a:r>
            <a:r>
              <a:rPr lang="zh-CN" altLang="en-US" sz="1600" dirty="0"/>
              <a:t>为了进一步提高生物信息学分析的可靠性，使用 FunRich 软件来识别所有4个GSE文件中共存的重叠的DEGs。</a:t>
            </a:r>
            <a:endParaRPr lang="en-US" altLang="zh-CN" sz="1600" dirty="0"/>
          </a:p>
          <a:p>
            <a:r>
              <a:rPr lang="en-US" altLang="zh-CN" sz="1600" dirty="0"/>
              <a:t>		</a:t>
            </a:r>
            <a:r>
              <a:rPr lang="zh-CN" altLang="en-US" sz="1600" dirty="0"/>
              <a:t>在四个</a:t>
            </a:r>
            <a:r>
              <a:rPr lang="en-US" altLang="zh-CN" sz="1600" dirty="0"/>
              <a:t>GSE</a:t>
            </a:r>
            <a:r>
              <a:rPr lang="zh-CN" altLang="en-US" sz="1600" dirty="0"/>
              <a:t>文件中都上调的基因共有</a:t>
            </a:r>
            <a:r>
              <a:rPr lang="en-US" altLang="zh-CN" sz="1600" dirty="0">
                <a:solidFill>
                  <a:srgbClr val="FF0000"/>
                </a:solidFill>
              </a:rPr>
              <a:t>141</a:t>
            </a:r>
            <a:r>
              <a:rPr lang="zh-CN" altLang="en-US" sz="1600" dirty="0"/>
              <a:t>个；都下调的基因共有</a:t>
            </a:r>
            <a:r>
              <a:rPr lang="en-US" altLang="zh-CN" sz="1600" dirty="0">
                <a:solidFill>
                  <a:srgbClr val="FF0000"/>
                </a:solidFill>
              </a:rPr>
              <a:t>290</a:t>
            </a:r>
            <a:r>
              <a:rPr lang="zh-CN" altLang="en-US" sz="1600" dirty="0"/>
              <a:t>个。</a:t>
            </a:r>
            <a:endParaRPr lang="en-US" altLang="zh-CN" sz="1600" dirty="0"/>
          </a:p>
          <a:p>
            <a:r>
              <a:rPr lang="en-US" altLang="zh-CN" sz="1600" dirty="0"/>
              <a:t>		</a:t>
            </a:r>
            <a:endParaRPr lang="zh-CN" altLang="en-US" sz="1600" dirty="0"/>
          </a:p>
        </p:txBody>
      </p:sp>
      <p:pic>
        <p:nvPicPr>
          <p:cNvPr id="27" name="图片 26" descr="图片包含 游戏机&#10;&#10;描述已自动生成">
            <a:extLst>
              <a:ext uri="{FF2B5EF4-FFF2-40B4-BE49-F238E27FC236}">
                <a16:creationId xmlns:a16="http://schemas.microsoft.com/office/drawing/2014/main" id="{D9A5CAB8-6D2B-442E-A173-112A5E4EEC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96805" y="2509703"/>
            <a:ext cx="4485556" cy="3140940"/>
          </a:xfrm>
          <a:prstGeom prst="rect">
            <a:avLst/>
          </a:prstGeom>
          <a:ln>
            <a:solidFill>
              <a:schemeClr val="tx1"/>
            </a:solidFill>
          </a:ln>
        </p:spPr>
      </p:pic>
      <p:pic>
        <p:nvPicPr>
          <p:cNvPr id="28" name="图片 27" descr="图片包含 游戏机&#10;&#10;描述已自动生成">
            <a:extLst>
              <a:ext uri="{FF2B5EF4-FFF2-40B4-BE49-F238E27FC236}">
                <a16:creationId xmlns:a16="http://schemas.microsoft.com/office/drawing/2014/main" id="{393592AB-35E3-4884-A07A-1722F8CDABF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1057" y="2509703"/>
            <a:ext cx="4152905" cy="3140941"/>
          </a:xfrm>
          <a:prstGeom prst="rect">
            <a:avLst/>
          </a:prstGeom>
          <a:ln>
            <a:solidFill>
              <a:schemeClr val="tx1"/>
            </a:solidFill>
          </a:ln>
        </p:spPr>
      </p:pic>
      <p:sp>
        <p:nvSpPr>
          <p:cNvPr id="29" name="文本框 28">
            <a:extLst>
              <a:ext uri="{FF2B5EF4-FFF2-40B4-BE49-F238E27FC236}">
                <a16:creationId xmlns:a16="http://schemas.microsoft.com/office/drawing/2014/main" id="{569954C0-95D3-48FA-8171-DE5237C527C1}"/>
              </a:ext>
            </a:extLst>
          </p:cNvPr>
          <p:cNvSpPr txBox="1"/>
          <p:nvPr/>
        </p:nvSpPr>
        <p:spPr>
          <a:xfrm>
            <a:off x="2703197" y="5622341"/>
            <a:ext cx="1048624" cy="369332"/>
          </a:xfrm>
          <a:prstGeom prst="rect">
            <a:avLst/>
          </a:prstGeom>
          <a:noFill/>
        </p:spPr>
        <p:txBody>
          <a:bodyPr wrap="square" rtlCol="0">
            <a:spAutoFit/>
          </a:bodyPr>
          <a:lstStyle/>
          <a:p>
            <a:r>
              <a:rPr lang="en-US" altLang="zh-CN" dirty="0" err="1"/>
              <a:t>vennup</a:t>
            </a:r>
            <a:endParaRPr lang="zh-CN" altLang="en-US" dirty="0"/>
          </a:p>
        </p:txBody>
      </p:sp>
      <p:sp>
        <p:nvSpPr>
          <p:cNvPr id="30" name="文本框 29">
            <a:extLst>
              <a:ext uri="{FF2B5EF4-FFF2-40B4-BE49-F238E27FC236}">
                <a16:creationId xmlns:a16="http://schemas.microsoft.com/office/drawing/2014/main" id="{3E4FA783-B9FE-4D04-A715-7BEE02770D8E}"/>
              </a:ext>
            </a:extLst>
          </p:cNvPr>
          <p:cNvSpPr txBox="1"/>
          <p:nvPr/>
        </p:nvSpPr>
        <p:spPr>
          <a:xfrm>
            <a:off x="8440181" y="5622341"/>
            <a:ext cx="1683389" cy="369332"/>
          </a:xfrm>
          <a:prstGeom prst="rect">
            <a:avLst/>
          </a:prstGeom>
          <a:noFill/>
        </p:spPr>
        <p:txBody>
          <a:bodyPr wrap="square" rtlCol="0">
            <a:spAutoFit/>
          </a:bodyPr>
          <a:lstStyle/>
          <a:p>
            <a:r>
              <a:rPr lang="en-US" altLang="zh-CN" dirty="0" err="1"/>
              <a:t>venndown</a:t>
            </a:r>
            <a:endParaRPr lang="zh-CN" altLang="en-US" dirty="0"/>
          </a:p>
        </p:txBody>
      </p:sp>
    </p:spTree>
    <p:extLst>
      <p:ext uri="{BB962C8B-B14F-4D97-AF65-F5344CB8AC3E}">
        <p14:creationId xmlns:p14="http://schemas.microsoft.com/office/powerpoint/2010/main" val="3060523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en-US" altLang="zh-CN" dirty="0"/>
                <a:t>GO</a:t>
              </a:r>
              <a:r>
                <a:rPr lang="zh-CN" altLang="en-US" dirty="0"/>
                <a:t>富集分析</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 name="矩形 1"/>
          <p:cNvSpPr/>
          <p:nvPr/>
        </p:nvSpPr>
        <p:spPr>
          <a:xfrm>
            <a:off x="777379" y="1344374"/>
            <a:ext cx="5117286" cy="2308324"/>
          </a:xfrm>
          <a:prstGeom prst="rect">
            <a:avLst/>
          </a:prstGeom>
        </p:spPr>
        <p:txBody>
          <a:bodyPr wrap="square">
            <a:spAutoFit/>
          </a:bodyPr>
          <a:lstStyle/>
          <a:p>
            <a:r>
              <a:rPr lang="en-US" altLang="zh-CN" dirty="0"/>
              <a:t>	</a:t>
            </a:r>
            <a:r>
              <a:rPr lang="zh-CN" altLang="en-US" dirty="0"/>
              <a:t>为了找出与这</a:t>
            </a:r>
            <a:r>
              <a:rPr lang="en-US" altLang="zh-CN" dirty="0"/>
              <a:t>481</a:t>
            </a:r>
            <a:r>
              <a:rPr lang="zh-CN" altLang="en-US" dirty="0"/>
              <a:t>种 DEG 相关的潜在生物学功能，使用在线软件 DAVID 进行</a:t>
            </a:r>
            <a:r>
              <a:rPr lang="en-US" altLang="zh-CN" dirty="0"/>
              <a:t>GO</a:t>
            </a:r>
            <a:r>
              <a:rPr lang="zh-CN" altLang="en-US" dirty="0"/>
              <a:t>富集分析。</a:t>
            </a:r>
            <a:endParaRPr lang="en-US" altLang="zh-CN" dirty="0"/>
          </a:p>
          <a:p>
            <a:r>
              <a:rPr lang="en-US" altLang="zh-CN" dirty="0"/>
              <a:t>	</a:t>
            </a:r>
            <a:r>
              <a:rPr lang="zh-CN" altLang="en-US" dirty="0"/>
              <a:t>分析结果如图所示，上调的 DEGs 在</a:t>
            </a:r>
            <a:r>
              <a:rPr lang="zh-CN" altLang="en-US" dirty="0">
                <a:solidFill>
                  <a:srgbClr val="FF0000"/>
                </a:solidFill>
              </a:rPr>
              <a:t>1</a:t>
            </a:r>
            <a:r>
              <a:rPr lang="en-US" altLang="zh-CN" dirty="0">
                <a:solidFill>
                  <a:srgbClr val="FF0000"/>
                </a:solidFill>
              </a:rPr>
              <a:t>2</a:t>
            </a:r>
            <a:r>
              <a:rPr lang="zh-CN" altLang="en-US" dirty="0"/>
              <a:t>个生物过程(BP)项中显著富集，下调的 DEGs 在</a:t>
            </a:r>
            <a:r>
              <a:rPr lang="zh-CN" altLang="en-US" dirty="0">
                <a:solidFill>
                  <a:srgbClr val="FF0000"/>
                </a:solidFill>
              </a:rPr>
              <a:t>1</a:t>
            </a:r>
            <a:r>
              <a:rPr lang="en-US" altLang="zh-CN" dirty="0">
                <a:solidFill>
                  <a:srgbClr val="FF0000"/>
                </a:solidFill>
              </a:rPr>
              <a:t>9</a:t>
            </a:r>
            <a:r>
              <a:rPr lang="zh-CN" altLang="en-US" dirty="0"/>
              <a:t>个BP 项中显著富集，这些基因生物学功能都与肿瘤的发生发展密切相关。</a:t>
            </a:r>
            <a:endParaRPr lang="en-US" altLang="zh-CN" dirty="0"/>
          </a:p>
          <a:p>
            <a:r>
              <a:rPr lang="en-US" altLang="zh-CN" dirty="0"/>
              <a:t>(Count&gt;5</a:t>
            </a:r>
            <a:r>
              <a:rPr lang="zh-CN" altLang="en-US" dirty="0"/>
              <a:t>且</a:t>
            </a:r>
            <a:r>
              <a:rPr lang="en-US" altLang="zh-CN" dirty="0" err="1"/>
              <a:t>Pvalue</a:t>
            </a:r>
            <a:r>
              <a:rPr lang="en-US" altLang="zh-CN" dirty="0"/>
              <a:t>&lt;0.05</a:t>
            </a:r>
            <a:r>
              <a:rPr lang="zh-CN" altLang="en-US" dirty="0"/>
              <a:t>被认为是有意义的</a:t>
            </a:r>
            <a:r>
              <a:rPr lang="en-US" altLang="zh-CN" dirty="0"/>
              <a:t>)</a:t>
            </a:r>
          </a:p>
          <a:p>
            <a:r>
              <a:rPr lang="en-US" altLang="zh-CN" dirty="0"/>
              <a:t>(</a:t>
            </a:r>
            <a:r>
              <a:rPr lang="zh-CN" altLang="en-US" dirty="0"/>
              <a:t>红色指在原论文中相应分析中出现的基因）</a:t>
            </a:r>
          </a:p>
        </p:txBody>
      </p:sp>
      <p:pic>
        <p:nvPicPr>
          <p:cNvPr id="3" name="图片 2"/>
          <p:cNvPicPr>
            <a:picLocks noChangeAspect="1"/>
          </p:cNvPicPr>
          <p:nvPr/>
        </p:nvPicPr>
        <p:blipFill>
          <a:blip r:embed="rId3"/>
          <a:stretch>
            <a:fillRect/>
          </a:stretch>
        </p:blipFill>
        <p:spPr>
          <a:xfrm>
            <a:off x="6297336" y="1403478"/>
            <a:ext cx="5471634" cy="1889924"/>
          </a:xfrm>
          <a:prstGeom prst="rect">
            <a:avLst/>
          </a:prstGeom>
          <a:ln>
            <a:solidFill>
              <a:schemeClr val="tx1"/>
            </a:solidFill>
          </a:ln>
        </p:spPr>
      </p:pic>
      <p:pic>
        <p:nvPicPr>
          <p:cNvPr id="5" name="图片 4"/>
          <p:cNvPicPr>
            <a:picLocks noChangeAspect="1"/>
          </p:cNvPicPr>
          <p:nvPr/>
        </p:nvPicPr>
        <p:blipFill>
          <a:blip r:embed="rId4"/>
          <a:stretch>
            <a:fillRect/>
          </a:stretch>
        </p:blipFill>
        <p:spPr>
          <a:xfrm>
            <a:off x="1402714" y="3779497"/>
            <a:ext cx="4392983" cy="2083933"/>
          </a:xfrm>
          <a:prstGeom prst="rect">
            <a:avLst/>
          </a:prstGeom>
          <a:ln>
            <a:solidFill>
              <a:schemeClr val="tx1"/>
            </a:solidFill>
          </a:ln>
        </p:spPr>
      </p:pic>
      <p:sp>
        <p:nvSpPr>
          <p:cNvPr id="9" name="文本框 8"/>
          <p:cNvSpPr txBox="1"/>
          <p:nvPr/>
        </p:nvSpPr>
        <p:spPr>
          <a:xfrm>
            <a:off x="2836825" y="5887860"/>
            <a:ext cx="1524759" cy="369332"/>
          </a:xfrm>
          <a:prstGeom prst="rect">
            <a:avLst/>
          </a:prstGeom>
          <a:noFill/>
        </p:spPr>
        <p:txBody>
          <a:bodyPr wrap="square" rtlCol="0">
            <a:spAutoFit/>
          </a:bodyPr>
          <a:lstStyle/>
          <a:p>
            <a:r>
              <a:rPr lang="en-US" altLang="zh-CN" dirty="0"/>
              <a:t>GO</a:t>
            </a:r>
            <a:r>
              <a:rPr lang="zh-CN" altLang="en-US" dirty="0"/>
              <a:t>分析</a:t>
            </a:r>
            <a:r>
              <a:rPr lang="en-US" altLang="zh-CN" dirty="0"/>
              <a:t>-up</a:t>
            </a:r>
            <a:endParaRPr lang="zh-CN" altLang="en-US" dirty="0"/>
          </a:p>
        </p:txBody>
      </p:sp>
      <p:pic>
        <p:nvPicPr>
          <p:cNvPr id="6" name="图片 5"/>
          <p:cNvPicPr>
            <a:picLocks noChangeAspect="1"/>
          </p:cNvPicPr>
          <p:nvPr/>
        </p:nvPicPr>
        <p:blipFill>
          <a:blip r:embed="rId5"/>
          <a:stretch>
            <a:fillRect/>
          </a:stretch>
        </p:blipFill>
        <p:spPr>
          <a:xfrm>
            <a:off x="6667371" y="3638491"/>
            <a:ext cx="4088359" cy="2231719"/>
          </a:xfrm>
          <a:prstGeom prst="rect">
            <a:avLst/>
          </a:prstGeom>
          <a:ln>
            <a:solidFill>
              <a:schemeClr val="tx1"/>
            </a:solidFill>
          </a:ln>
        </p:spPr>
      </p:pic>
      <p:sp>
        <p:nvSpPr>
          <p:cNvPr id="11" name="文本框 10"/>
          <p:cNvSpPr txBox="1"/>
          <p:nvPr/>
        </p:nvSpPr>
        <p:spPr>
          <a:xfrm>
            <a:off x="7949170" y="5911924"/>
            <a:ext cx="1807226" cy="369332"/>
          </a:xfrm>
          <a:prstGeom prst="rect">
            <a:avLst/>
          </a:prstGeom>
          <a:noFill/>
        </p:spPr>
        <p:txBody>
          <a:bodyPr wrap="square" rtlCol="0">
            <a:spAutoFit/>
          </a:bodyPr>
          <a:lstStyle/>
          <a:p>
            <a:r>
              <a:rPr lang="en-US" altLang="zh-CN" dirty="0"/>
              <a:t>GO</a:t>
            </a:r>
            <a:r>
              <a:rPr lang="zh-CN" altLang="en-US" dirty="0"/>
              <a:t>分析</a:t>
            </a:r>
            <a:r>
              <a:rPr lang="en-US" altLang="zh-CN" dirty="0"/>
              <a:t>-down</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26135" y="1357630"/>
            <a:ext cx="4970658" cy="4246245"/>
          </a:xfrm>
          <a:prstGeom prst="rect">
            <a:avLst/>
          </a:prstGeom>
          <a:noFill/>
        </p:spPr>
        <p:txBody>
          <a:bodyPr wrap="square" rtlCol="0">
            <a:spAutoFit/>
          </a:bodyPr>
          <a:lstStyle/>
          <a:p>
            <a:r>
              <a:rPr lang="en-US" dirty="0"/>
              <a:t>	</a:t>
            </a:r>
            <a:r>
              <a:rPr dirty="0" err="1"/>
              <a:t>关键基因（</a:t>
            </a:r>
            <a:r>
              <a:rPr lang="en-US" dirty="0" err="1"/>
              <a:t>hub</a:t>
            </a:r>
            <a:r>
              <a:rPr dirty="0"/>
              <a:t> </a:t>
            </a:r>
            <a:r>
              <a:rPr lang="en-US" dirty="0" err="1"/>
              <a:t>gene</a:t>
            </a:r>
            <a:r>
              <a:rPr dirty="0" err="1"/>
              <a:t>）是在生物学过程中发挥至关重要作用的基因，在相关通路中，其他基因的调控往往要受到该基因的影响</a:t>
            </a:r>
            <a:r>
              <a:rPr lang="zh-CN" dirty="0"/>
              <a:t>。</a:t>
            </a:r>
          </a:p>
          <a:p>
            <a:r>
              <a:rPr lang="en-US" altLang="zh-CN" dirty="0"/>
              <a:t>	</a:t>
            </a:r>
            <a:r>
              <a:rPr dirty="0" err="1"/>
              <a:t>因此</a:t>
            </a:r>
            <a:r>
              <a:rPr lang="zh-CN" dirty="0"/>
              <a:t>，</a:t>
            </a:r>
            <a:r>
              <a:rPr dirty="0"/>
              <a:t>hub gene </a:t>
            </a:r>
            <a:r>
              <a:rPr dirty="0" err="1"/>
              <a:t>往往是重要的作用靶点和研究热点可以通过共表达或蛋白相互作用</a:t>
            </a:r>
            <a:r>
              <a:rPr lang="zh-CN" dirty="0"/>
              <a:t>（</a:t>
            </a:r>
            <a:r>
              <a:rPr lang="en-US" altLang="zh-CN" dirty="0"/>
              <a:t>PPI</a:t>
            </a:r>
            <a:r>
              <a:rPr lang="zh-CN" dirty="0"/>
              <a:t>）</a:t>
            </a:r>
            <a:r>
              <a:rPr dirty="0" err="1"/>
              <a:t>构建互作网络，然后根据网络拓扑结构筛选关键基因</a:t>
            </a:r>
            <a:r>
              <a:rPr lang="zh-CN" dirty="0"/>
              <a:t>。</a:t>
            </a:r>
          </a:p>
          <a:p>
            <a:r>
              <a:rPr lang="en-US" altLang="zh-CN" dirty="0"/>
              <a:t>	</a:t>
            </a:r>
            <a:r>
              <a:rPr lang="zh-CN" altLang="en-US" dirty="0"/>
              <a:t>使用</a:t>
            </a:r>
            <a:r>
              <a:rPr lang="en-US" altLang="zh-CN" dirty="0"/>
              <a:t>STRING</a:t>
            </a:r>
            <a:r>
              <a:rPr lang="zh-CN" altLang="en-US" dirty="0"/>
              <a:t>（一个在线工具，专门用于评估</a:t>
            </a:r>
            <a:r>
              <a:rPr lang="en-US" altLang="zh-CN" dirty="0"/>
              <a:t>PPI</a:t>
            </a:r>
            <a:r>
              <a:rPr lang="zh-CN" altLang="en-US" dirty="0"/>
              <a:t>的相互作用信息）和</a:t>
            </a:r>
            <a:r>
              <a:rPr lang="en-US" altLang="zh-CN" dirty="0" err="1"/>
              <a:t>Cytoscape</a:t>
            </a:r>
            <a:r>
              <a:rPr lang="zh-CN" altLang="en-US" dirty="0"/>
              <a:t>构建</a:t>
            </a:r>
            <a:r>
              <a:rPr lang="en-US" altLang="zh-CN" dirty="0"/>
              <a:t>PPI</a:t>
            </a:r>
            <a:r>
              <a:rPr lang="zh-CN" altLang="en-US" dirty="0"/>
              <a:t>网络和筛选</a:t>
            </a:r>
            <a:r>
              <a:rPr lang="en-US" altLang="zh-CN" dirty="0"/>
              <a:t>HUB</a:t>
            </a:r>
            <a:r>
              <a:rPr lang="zh-CN" altLang="en-US" dirty="0"/>
              <a:t>基因。</a:t>
            </a:r>
          </a:p>
          <a:p>
            <a:r>
              <a:rPr lang="en-US" altLang="zh-CN" dirty="0"/>
              <a:t>	</a:t>
            </a:r>
            <a:r>
              <a:rPr lang="zh-CN" altLang="en-US" dirty="0"/>
              <a:t>在</a:t>
            </a:r>
            <a:r>
              <a:rPr lang="en-US" altLang="zh-CN" dirty="0"/>
              <a:t>STRING</a:t>
            </a:r>
            <a:r>
              <a:rPr lang="zh-CN" altLang="en-US" dirty="0"/>
              <a:t>中输入在前面实验得到的上调和下调</a:t>
            </a:r>
            <a:r>
              <a:rPr lang="en-US" altLang="zh-CN" dirty="0"/>
              <a:t>DEGs</a:t>
            </a:r>
            <a:r>
              <a:rPr lang="zh-CN" altLang="en-US" dirty="0"/>
              <a:t>对应的基因名称，有机体选择</a:t>
            </a:r>
            <a:r>
              <a:rPr lang="en-US" altLang="zh-CN" dirty="0"/>
              <a:t>Homo sapiens</a:t>
            </a:r>
            <a:r>
              <a:rPr lang="zh-CN" altLang="en-US" dirty="0"/>
              <a:t>，也就是人类，进行网络构建，最终得到这个结果。并下载保存为</a:t>
            </a:r>
            <a:r>
              <a:rPr lang="en-US" altLang="zh-CN" dirty="0" err="1"/>
              <a:t>Cytoscape</a:t>
            </a:r>
            <a:r>
              <a:rPr lang="zh-CN" altLang="en-US" dirty="0"/>
              <a:t>软件使用的</a:t>
            </a:r>
            <a:r>
              <a:rPr lang="en-US" altLang="zh-CN" dirty="0"/>
              <a:t>.TSV</a:t>
            </a:r>
            <a:r>
              <a:rPr lang="zh-CN" altLang="en-US" dirty="0"/>
              <a:t>文件。</a:t>
            </a:r>
          </a:p>
        </p:txBody>
      </p:sp>
      <p:pic>
        <p:nvPicPr>
          <p:cNvPr id="4" name="图片 3"/>
          <p:cNvPicPr>
            <a:picLocks noChangeAspect="1"/>
          </p:cNvPicPr>
          <p:nvPr/>
        </p:nvPicPr>
        <p:blipFill>
          <a:blip r:embed="rId3"/>
          <a:stretch>
            <a:fillRect/>
          </a:stretch>
        </p:blipFill>
        <p:spPr>
          <a:xfrm>
            <a:off x="6751776" y="292264"/>
            <a:ext cx="3695700" cy="3207289"/>
          </a:xfrm>
          <a:prstGeom prst="rect">
            <a:avLst/>
          </a:prstGeom>
          <a:ln>
            <a:solidFill>
              <a:schemeClr val="tx1"/>
            </a:solidFill>
          </a:ln>
        </p:spPr>
      </p:pic>
      <p:pic>
        <p:nvPicPr>
          <p:cNvPr id="5" name="图片 4"/>
          <p:cNvPicPr>
            <a:picLocks noChangeAspect="1"/>
          </p:cNvPicPr>
          <p:nvPr/>
        </p:nvPicPr>
        <p:blipFill>
          <a:blip r:embed="rId4"/>
          <a:stretch>
            <a:fillRect/>
          </a:stretch>
        </p:blipFill>
        <p:spPr>
          <a:xfrm>
            <a:off x="6751776" y="3782392"/>
            <a:ext cx="3695700" cy="2615565"/>
          </a:xfrm>
          <a:prstGeom prst="rect">
            <a:avLst/>
          </a:prstGeom>
          <a:ln>
            <a:solidFill>
              <a:schemeClr val="tx1"/>
            </a:solidFill>
          </a:ln>
        </p:spPr>
      </p:pic>
      <p:grpSp>
        <p:nvGrpSpPr>
          <p:cNvPr id="11" name="组合 10"/>
          <p:cNvGrpSpPr/>
          <p:nvPr/>
        </p:nvGrpSpPr>
        <p:grpSpPr>
          <a:xfrm>
            <a:off x="441024" y="218860"/>
            <a:ext cx="5012185" cy="1199703"/>
            <a:chOff x="441025" y="218860"/>
            <a:chExt cx="4096730" cy="1199703"/>
          </a:xfrm>
        </p:grpSpPr>
        <p:sp>
          <p:nvSpPr>
            <p:cNvPr id="12" name="文本框 11"/>
            <p:cNvSpPr txBox="1"/>
            <p:nvPr/>
          </p:nvSpPr>
          <p:spPr>
            <a:xfrm>
              <a:off x="633412" y="464456"/>
              <a:ext cx="3904343" cy="954107"/>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en-US" altLang="zh-CN" dirty="0"/>
                <a:t>PPI</a:t>
              </a:r>
              <a:r>
                <a:rPr lang="zh-CN" altLang="en-US" dirty="0"/>
                <a:t>网络构建与</a:t>
              </a:r>
              <a:r>
                <a:rPr lang="en-US" altLang="zh-CN" dirty="0"/>
                <a:t>HUB</a:t>
              </a:r>
              <a:r>
                <a:rPr lang="zh-CN" altLang="en-US" dirty="0"/>
                <a:t>基因筛选</a:t>
              </a:r>
            </a:p>
          </p:txBody>
        </p:sp>
        <p:sp>
          <p:nvSpPr>
            <p:cNvPr id="13"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4" y="218860"/>
            <a:ext cx="5012185" cy="1199703"/>
            <a:chOff x="441025" y="218860"/>
            <a:chExt cx="4096730" cy="1199703"/>
          </a:xfrm>
        </p:grpSpPr>
        <p:sp>
          <p:nvSpPr>
            <p:cNvPr id="19" name="文本框 18"/>
            <p:cNvSpPr txBox="1"/>
            <p:nvPr/>
          </p:nvSpPr>
          <p:spPr>
            <a:xfrm>
              <a:off x="633412" y="464456"/>
              <a:ext cx="3904343" cy="954107"/>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en-US" altLang="zh-CN" dirty="0"/>
                <a:t>PPI</a:t>
              </a:r>
              <a:r>
                <a:rPr lang="zh-CN" altLang="en-US" dirty="0"/>
                <a:t>网络构建与</a:t>
              </a:r>
              <a:r>
                <a:rPr lang="en-US" altLang="zh-CN" dirty="0"/>
                <a:t>HUB</a:t>
              </a:r>
              <a:r>
                <a:rPr lang="zh-CN" altLang="en-US" dirty="0"/>
                <a:t>基因筛选</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 name="文本框 2"/>
          <p:cNvSpPr txBox="1"/>
          <p:nvPr/>
        </p:nvSpPr>
        <p:spPr>
          <a:xfrm>
            <a:off x="825800" y="1128921"/>
            <a:ext cx="5813154" cy="2646878"/>
          </a:xfrm>
          <a:prstGeom prst="rect">
            <a:avLst/>
          </a:prstGeom>
          <a:noFill/>
        </p:spPr>
        <p:txBody>
          <a:bodyPr wrap="square" rtlCol="0">
            <a:spAutoFit/>
          </a:bodyPr>
          <a:lstStyle/>
          <a:p>
            <a:r>
              <a:rPr lang="en-US" sz="1600" dirty="0"/>
              <a:t>	</a:t>
            </a:r>
            <a:r>
              <a:rPr lang="zh-CN" altLang="en-US" sz="1600" dirty="0"/>
              <a:t>将从</a:t>
            </a:r>
            <a:r>
              <a:rPr lang="en-US" altLang="zh-CN" sz="1600" dirty="0"/>
              <a:t>STRING</a:t>
            </a:r>
            <a:r>
              <a:rPr lang="zh-CN" altLang="en-US" sz="1600" dirty="0"/>
              <a:t>网站上下载出来的</a:t>
            </a:r>
            <a:r>
              <a:rPr lang="en-US" altLang="zh-CN" sz="1600" dirty="0"/>
              <a:t>PPI</a:t>
            </a:r>
            <a:r>
              <a:rPr lang="zh-CN" altLang="en-US" sz="1600" dirty="0"/>
              <a:t>网络图导入</a:t>
            </a:r>
            <a:r>
              <a:rPr lang="en-US" altLang="zh-CN" sz="1600" dirty="0" err="1"/>
              <a:t>Cytoscape</a:t>
            </a:r>
            <a:r>
              <a:rPr lang="zh-CN" altLang="en-US" sz="1600" dirty="0"/>
              <a:t>中，软件会自动过滤掉和网络中所有基因都没有相互作用关系的基因，经过调整外观和得到了如右图所示的结果。</a:t>
            </a:r>
          </a:p>
          <a:p>
            <a:r>
              <a:rPr lang="en-US" altLang="zh-CN" sz="1600" dirty="0"/>
              <a:t>	</a:t>
            </a:r>
            <a:r>
              <a:rPr lang="zh-CN" altLang="en-US" sz="1600" dirty="0"/>
              <a:t>然后使用</a:t>
            </a:r>
            <a:r>
              <a:rPr lang="en-US" altLang="zh-CN" sz="1600" dirty="0" err="1"/>
              <a:t>Cytoscape</a:t>
            </a:r>
            <a:r>
              <a:rPr lang="zh-CN" altLang="en-US" sz="1600" dirty="0"/>
              <a:t>中的</a:t>
            </a:r>
            <a:r>
              <a:rPr lang="en-US" altLang="zh-CN" sz="1600" dirty="0" err="1"/>
              <a:t>cytoHubba</a:t>
            </a:r>
            <a:r>
              <a:rPr lang="zh-CN" altLang="en-US" sz="1600" dirty="0"/>
              <a:t>插件对该</a:t>
            </a:r>
            <a:r>
              <a:rPr lang="en-US" altLang="zh-CN" sz="1600" dirty="0"/>
              <a:t>PPI</a:t>
            </a:r>
            <a:r>
              <a:rPr lang="zh-CN" altLang="en-US" sz="1600" dirty="0"/>
              <a:t>网络中筛选</a:t>
            </a:r>
            <a:r>
              <a:rPr lang="en-US" altLang="zh-CN" sz="1600" dirty="0"/>
              <a:t>HUB</a:t>
            </a:r>
            <a:r>
              <a:rPr lang="zh-CN" altLang="en-US" sz="1600" dirty="0"/>
              <a:t>基因，选择</a:t>
            </a:r>
            <a:r>
              <a:rPr lang="en-US" altLang="zh-CN" sz="1600" dirty="0"/>
              <a:t>TOP25</a:t>
            </a:r>
            <a:r>
              <a:rPr lang="zh-CN" altLang="en-US" sz="1600" dirty="0"/>
              <a:t>的节点，按照</a:t>
            </a:r>
            <a:r>
              <a:rPr lang="en-US" altLang="zh-CN" sz="1600" dirty="0"/>
              <a:t>Degree</a:t>
            </a:r>
            <a:r>
              <a:rPr lang="zh-CN" altLang="en-US" sz="1600" dirty="0"/>
              <a:t>，也就是度数进行排序，经过处理后，得到如下的图像，颜色由黄</a:t>
            </a:r>
            <a:r>
              <a:rPr lang="en-US" altLang="zh-CN" sz="1600" dirty="0"/>
              <a:t>-</a:t>
            </a:r>
            <a:r>
              <a:rPr lang="zh-CN" altLang="en-US" sz="1600" dirty="0"/>
              <a:t>红对应着低</a:t>
            </a:r>
            <a:r>
              <a:rPr lang="en-US" altLang="zh-CN" sz="1600" dirty="0"/>
              <a:t>Degree-</a:t>
            </a:r>
            <a:r>
              <a:rPr lang="zh-CN" altLang="en-US" sz="1600" dirty="0"/>
              <a:t>高</a:t>
            </a:r>
            <a:r>
              <a:rPr lang="en-US" altLang="zh-CN" sz="1600" dirty="0"/>
              <a:t>Degree</a:t>
            </a:r>
            <a:r>
              <a:rPr lang="zh-CN" altLang="en-US" sz="1600" dirty="0"/>
              <a:t>。</a:t>
            </a:r>
          </a:p>
          <a:p>
            <a:r>
              <a:rPr lang="en-US" altLang="zh-CN" sz="1600" dirty="0"/>
              <a:t>	</a:t>
            </a:r>
            <a:r>
              <a:rPr lang="zh-CN" altLang="en-US" sz="1600" dirty="0"/>
              <a:t>至此，</a:t>
            </a:r>
            <a:r>
              <a:rPr lang="en-US" altLang="zh-CN" sz="1600" dirty="0"/>
              <a:t>PPI</a:t>
            </a:r>
            <a:r>
              <a:rPr lang="zh-CN" altLang="en-US" sz="1600" dirty="0"/>
              <a:t>网络构建以及</a:t>
            </a:r>
            <a:r>
              <a:rPr lang="en-US" altLang="zh-CN" sz="1600" dirty="0"/>
              <a:t>HUB</a:t>
            </a:r>
            <a:r>
              <a:rPr lang="zh-CN" altLang="en-US" sz="1600" dirty="0"/>
              <a:t>基因的筛选就成功了，后续实验将要用到的</a:t>
            </a:r>
            <a:r>
              <a:rPr lang="en-US" altLang="zh-CN" sz="1600" dirty="0"/>
              <a:t>TOP5</a:t>
            </a:r>
            <a:r>
              <a:rPr lang="zh-CN" altLang="en-US" sz="1600" dirty="0"/>
              <a:t>的基因名称分别为：</a:t>
            </a:r>
            <a:r>
              <a:rPr lang="en-US" altLang="zh-CN" sz="1600" dirty="0"/>
              <a:t>IL6</a:t>
            </a:r>
            <a:r>
              <a:rPr lang="zh-CN" altLang="en-US" sz="1600" dirty="0"/>
              <a:t>、CCNB1、MKI67、CCNA2、EZH2。</a:t>
            </a:r>
          </a:p>
        </p:txBody>
      </p:sp>
      <p:pic>
        <p:nvPicPr>
          <p:cNvPr id="6" name="图片 5"/>
          <p:cNvPicPr>
            <a:picLocks noChangeAspect="1"/>
          </p:cNvPicPr>
          <p:nvPr>
            <p:custDataLst>
              <p:tags r:id="rId1"/>
            </p:custDataLst>
          </p:nvPr>
        </p:nvPicPr>
        <p:blipFill>
          <a:blip r:embed="rId4"/>
          <a:stretch>
            <a:fillRect/>
          </a:stretch>
        </p:blipFill>
        <p:spPr>
          <a:xfrm>
            <a:off x="6926910" y="913439"/>
            <a:ext cx="4706620" cy="2740025"/>
          </a:xfrm>
          <a:prstGeom prst="rect">
            <a:avLst/>
          </a:prstGeom>
          <a:ln>
            <a:solidFill>
              <a:schemeClr val="tx1"/>
            </a:solidFill>
          </a:ln>
        </p:spPr>
      </p:pic>
      <p:pic>
        <p:nvPicPr>
          <p:cNvPr id="7" name="图片 6"/>
          <p:cNvPicPr>
            <a:picLocks noChangeAspect="1"/>
          </p:cNvPicPr>
          <p:nvPr/>
        </p:nvPicPr>
        <p:blipFill rotWithShape="1">
          <a:blip r:embed="rId5"/>
          <a:srcRect b="60506"/>
          <a:stretch>
            <a:fillRect/>
          </a:stretch>
        </p:blipFill>
        <p:spPr>
          <a:xfrm>
            <a:off x="6926909" y="3917044"/>
            <a:ext cx="3363825" cy="2476500"/>
          </a:xfrm>
          <a:prstGeom prst="rect">
            <a:avLst/>
          </a:prstGeom>
          <a:ln>
            <a:solidFill>
              <a:schemeClr val="tx1"/>
            </a:solidFill>
          </a:ln>
        </p:spPr>
      </p:pic>
      <p:pic>
        <p:nvPicPr>
          <p:cNvPr id="8" name="图片 7"/>
          <p:cNvPicPr>
            <a:picLocks noChangeAspect="1"/>
          </p:cNvPicPr>
          <p:nvPr/>
        </p:nvPicPr>
        <p:blipFill>
          <a:blip r:embed="rId6"/>
          <a:srcRect l="18705" r="16492"/>
          <a:stretch>
            <a:fillRect/>
          </a:stretch>
        </p:blipFill>
        <p:spPr>
          <a:xfrm>
            <a:off x="2384255" y="3917044"/>
            <a:ext cx="3068955" cy="2476500"/>
          </a:xfrm>
          <a:prstGeom prst="rect">
            <a:avLst/>
          </a:prstGeom>
          <a:ln>
            <a:solidFill>
              <a:schemeClr val="tx1"/>
            </a:solid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197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en-US" dirty="0"/>
                <a:t>HUB</a:t>
              </a:r>
              <a:r>
                <a:rPr lang="zh-CN" altLang="en-US" dirty="0"/>
                <a:t>基因生存分析</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 name="文本框 2"/>
          <p:cNvSpPr txBox="1"/>
          <p:nvPr/>
        </p:nvSpPr>
        <p:spPr>
          <a:xfrm>
            <a:off x="991447" y="1053538"/>
            <a:ext cx="4218957" cy="2585323"/>
          </a:xfrm>
          <a:prstGeom prst="rect">
            <a:avLst/>
          </a:prstGeom>
          <a:noFill/>
        </p:spPr>
        <p:txBody>
          <a:bodyPr wrap="square" rtlCol="0">
            <a:spAutoFit/>
          </a:bodyPr>
          <a:lstStyle/>
          <a:p>
            <a:r>
              <a:rPr lang="en-US" altLang="zh-CN" dirty="0"/>
              <a:t>	</a:t>
            </a:r>
            <a:r>
              <a:rPr lang="zh-CN" altLang="en-US" dirty="0"/>
              <a:t>为了深入了解</a:t>
            </a:r>
            <a:r>
              <a:rPr lang="en-US" altLang="zh-CN" dirty="0"/>
              <a:t>HUB</a:t>
            </a:r>
            <a:r>
              <a:rPr lang="zh-CN" altLang="en-US" dirty="0"/>
              <a:t>基因与</a:t>
            </a:r>
            <a:r>
              <a:rPr lang="en-US" altLang="zh-CN" dirty="0"/>
              <a:t>NSCLC</a:t>
            </a:r>
            <a:r>
              <a:rPr lang="zh-CN" altLang="en-US" dirty="0"/>
              <a:t>之间的关系，使用在线生存分析工具</a:t>
            </a:r>
            <a:r>
              <a:rPr lang="en-US" altLang="zh-CN" dirty="0"/>
              <a:t>Kaplan Meier plotter</a:t>
            </a:r>
            <a:r>
              <a:rPr lang="zh-CN" altLang="en-US" dirty="0"/>
              <a:t>，该工具包含大量的肺癌微阵列数据集，根据基因的中位表达值，对</a:t>
            </a:r>
            <a:r>
              <a:rPr lang="en-US" altLang="zh-CN" dirty="0"/>
              <a:t>TOP5</a:t>
            </a:r>
            <a:r>
              <a:rPr lang="zh-CN" altLang="en-US" dirty="0"/>
              <a:t>的</a:t>
            </a:r>
            <a:r>
              <a:rPr lang="en-US" altLang="zh-CN" dirty="0"/>
              <a:t>HUB</a:t>
            </a:r>
            <a:r>
              <a:rPr lang="zh-CN" altLang="en-US" dirty="0"/>
              <a:t>基因进行生存分析，结果如图所示。</a:t>
            </a:r>
          </a:p>
          <a:p>
            <a:r>
              <a:rPr lang="en-US" altLang="zh-CN" dirty="0"/>
              <a:t>	</a:t>
            </a:r>
            <a:r>
              <a:rPr lang="zh-CN" altLang="en-US" dirty="0"/>
              <a:t>其中红线表示中位以上表达的患者，黑线表示中位以下表达的患者，</a:t>
            </a:r>
            <a:r>
              <a:rPr lang="en-US" altLang="zh-CN" dirty="0"/>
              <a:t>HR</a:t>
            </a:r>
            <a:r>
              <a:rPr lang="zh-CN" altLang="en-US" dirty="0"/>
              <a:t>表示危险比。</a:t>
            </a:r>
          </a:p>
        </p:txBody>
      </p:sp>
      <p:pic>
        <p:nvPicPr>
          <p:cNvPr id="2" name="图片 1" descr=")}P2]LENK]JX50P(TMNW%JF"/>
          <p:cNvPicPr>
            <a:picLocks noChangeAspect="1"/>
          </p:cNvPicPr>
          <p:nvPr/>
        </p:nvPicPr>
        <p:blipFill rotWithShape="1">
          <a:blip r:embed="rId3"/>
          <a:srcRect l="4251"/>
          <a:stretch>
            <a:fillRect/>
          </a:stretch>
        </p:blipFill>
        <p:spPr>
          <a:xfrm>
            <a:off x="5354166" y="986426"/>
            <a:ext cx="2946401" cy="2476500"/>
          </a:xfrm>
          <a:prstGeom prst="rect">
            <a:avLst/>
          </a:prstGeom>
          <a:ln>
            <a:solidFill>
              <a:schemeClr val="tx1"/>
            </a:solidFill>
          </a:ln>
        </p:spPr>
      </p:pic>
      <p:pic>
        <p:nvPicPr>
          <p:cNvPr id="4" name="图片 3" descr="YIU6R%7F2YT(CW_EE7XYAD6"/>
          <p:cNvPicPr>
            <a:picLocks noChangeAspect="1"/>
          </p:cNvPicPr>
          <p:nvPr/>
        </p:nvPicPr>
        <p:blipFill>
          <a:blip r:embed="rId4"/>
          <a:stretch>
            <a:fillRect/>
          </a:stretch>
        </p:blipFill>
        <p:spPr>
          <a:xfrm>
            <a:off x="8588090" y="979123"/>
            <a:ext cx="2946400" cy="2491105"/>
          </a:xfrm>
          <a:prstGeom prst="rect">
            <a:avLst/>
          </a:prstGeom>
          <a:ln>
            <a:solidFill>
              <a:schemeClr val="tx1"/>
            </a:solidFill>
          </a:ln>
        </p:spPr>
      </p:pic>
      <p:pic>
        <p:nvPicPr>
          <p:cNvPr id="5" name="图片 4" descr="[UE2BGT0XI_Y]){HK0QSUCG"/>
          <p:cNvPicPr>
            <a:picLocks noChangeAspect="1"/>
          </p:cNvPicPr>
          <p:nvPr/>
        </p:nvPicPr>
        <p:blipFill>
          <a:blip r:embed="rId5"/>
          <a:stretch>
            <a:fillRect/>
          </a:stretch>
        </p:blipFill>
        <p:spPr>
          <a:xfrm>
            <a:off x="8588090" y="3758711"/>
            <a:ext cx="2929255" cy="2721610"/>
          </a:xfrm>
          <a:prstGeom prst="rect">
            <a:avLst/>
          </a:prstGeom>
          <a:ln>
            <a:solidFill>
              <a:schemeClr val="tx1"/>
            </a:solidFill>
          </a:ln>
        </p:spPr>
      </p:pic>
      <p:pic>
        <p:nvPicPr>
          <p:cNvPr id="9" name="图片 8" descr="07RMJOWQ1I`M9AZ~{3_G~H5"/>
          <p:cNvPicPr>
            <a:picLocks noChangeAspect="1"/>
          </p:cNvPicPr>
          <p:nvPr/>
        </p:nvPicPr>
        <p:blipFill>
          <a:blip r:embed="rId6"/>
          <a:srcRect r="9552"/>
          <a:stretch>
            <a:fillRect/>
          </a:stretch>
        </p:blipFill>
        <p:spPr>
          <a:xfrm>
            <a:off x="5354166" y="3758711"/>
            <a:ext cx="2938780" cy="2740660"/>
          </a:xfrm>
          <a:prstGeom prst="rect">
            <a:avLst/>
          </a:prstGeom>
          <a:ln>
            <a:solidFill>
              <a:schemeClr val="tx1"/>
            </a:solidFill>
          </a:ln>
        </p:spPr>
      </p:pic>
      <p:pic>
        <p:nvPicPr>
          <p:cNvPr id="10" name="图片 9" descr="IKRW4XUJNPV8XW4PJKBCF1J"/>
          <p:cNvPicPr>
            <a:picLocks noChangeAspect="1"/>
          </p:cNvPicPr>
          <p:nvPr/>
        </p:nvPicPr>
        <p:blipFill>
          <a:blip r:embed="rId7"/>
          <a:stretch>
            <a:fillRect/>
          </a:stretch>
        </p:blipFill>
        <p:spPr>
          <a:xfrm>
            <a:off x="1927837" y="3768236"/>
            <a:ext cx="3131185" cy="2721610"/>
          </a:xfrm>
          <a:prstGeom prst="rect">
            <a:avLst/>
          </a:prstGeom>
          <a:ln>
            <a:solidFill>
              <a:schemeClr val="tx1"/>
            </a:solid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197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en-US" dirty="0"/>
                <a:t>HUB</a:t>
              </a:r>
              <a:r>
                <a:rPr lang="zh-CN" altLang="en-US" dirty="0"/>
                <a:t>基因生存分析</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 name="文本框 2"/>
          <p:cNvSpPr txBox="1"/>
          <p:nvPr/>
        </p:nvSpPr>
        <p:spPr>
          <a:xfrm>
            <a:off x="991447" y="1053538"/>
            <a:ext cx="4218957" cy="2584450"/>
          </a:xfrm>
          <a:prstGeom prst="rect">
            <a:avLst/>
          </a:prstGeom>
          <a:noFill/>
        </p:spPr>
        <p:txBody>
          <a:bodyPr wrap="square" rtlCol="0">
            <a:spAutoFit/>
          </a:bodyPr>
          <a:lstStyle/>
          <a:p>
            <a:r>
              <a:rPr lang="en-US" altLang="zh-CN" dirty="0"/>
              <a:t>	</a:t>
            </a:r>
            <a:r>
              <a:rPr lang="zh-CN" altLang="en-US" dirty="0"/>
              <a:t>可以从这五个图中看出，</a:t>
            </a:r>
            <a:r>
              <a:rPr lang="en-US" altLang="zh-CN" dirty="0"/>
              <a:t>TOP5 HUB</a:t>
            </a:r>
            <a:r>
              <a:rPr lang="zh-CN" altLang="en-US" dirty="0"/>
              <a:t>基因在</a:t>
            </a:r>
            <a:r>
              <a:rPr lang="en-US" altLang="zh-CN" dirty="0"/>
              <a:t>NSCLC</a:t>
            </a:r>
            <a:r>
              <a:rPr lang="zh-CN" altLang="en-US" dirty="0"/>
              <a:t>患者中高表达组和低表达组的生存时间有显著性差异</a:t>
            </a:r>
          </a:p>
          <a:p>
            <a:r>
              <a:rPr lang="zh-CN" altLang="en-US" dirty="0"/>
              <a:t>（</a:t>
            </a:r>
            <a:r>
              <a:rPr lang="en-US" altLang="zh-CN" dirty="0"/>
              <a:t>P</a:t>
            </a:r>
            <a:r>
              <a:rPr lang="zh-CN" altLang="en-US" dirty="0"/>
              <a:t>值</a:t>
            </a:r>
            <a:r>
              <a:rPr lang="en-US" altLang="zh-CN" dirty="0"/>
              <a:t>&lt;0.05</a:t>
            </a:r>
            <a:r>
              <a:rPr lang="zh-CN" altLang="en-US" dirty="0"/>
              <a:t>），此外，</a:t>
            </a:r>
            <a:r>
              <a:rPr lang="en-US" altLang="zh-CN" dirty="0"/>
              <a:t>TOP25HUB</a:t>
            </a:r>
            <a:r>
              <a:rPr lang="zh-CN" altLang="en-US" dirty="0"/>
              <a:t>基因的其余</a:t>
            </a:r>
            <a:r>
              <a:rPr lang="en-US" altLang="zh-CN" dirty="0"/>
              <a:t>20</a:t>
            </a:r>
            <a:r>
              <a:rPr lang="zh-CN" altLang="en-US" dirty="0"/>
              <a:t>个</a:t>
            </a:r>
            <a:r>
              <a:rPr lang="en-US" altLang="zh-CN" dirty="0"/>
              <a:t>HUB</a:t>
            </a:r>
            <a:r>
              <a:rPr lang="zh-CN" altLang="en-US" dirty="0"/>
              <a:t>基因的生存分析图也具有相同的趋势（此处未贴），这说明这些基因的表达水平与</a:t>
            </a:r>
            <a:r>
              <a:rPr lang="en-US" altLang="zh-CN" dirty="0"/>
              <a:t>NSCLC</a:t>
            </a:r>
            <a:r>
              <a:rPr lang="zh-CN" altLang="en-US" dirty="0"/>
              <a:t>的临床预后密切相关，可能在</a:t>
            </a:r>
            <a:r>
              <a:rPr lang="en-US" altLang="zh-CN" dirty="0"/>
              <a:t>NSCLC</a:t>
            </a:r>
            <a:r>
              <a:rPr lang="zh-CN" altLang="en-US" dirty="0"/>
              <a:t>的发展中起着重要作用。</a:t>
            </a:r>
          </a:p>
        </p:txBody>
      </p:sp>
      <p:pic>
        <p:nvPicPr>
          <p:cNvPr id="2" name="图片 1" descr=")}P2]LENK]JX50P(TMNW%JF"/>
          <p:cNvPicPr>
            <a:picLocks noChangeAspect="1"/>
          </p:cNvPicPr>
          <p:nvPr/>
        </p:nvPicPr>
        <p:blipFill rotWithShape="1">
          <a:blip r:embed="rId3"/>
          <a:srcRect l="4251"/>
          <a:stretch>
            <a:fillRect/>
          </a:stretch>
        </p:blipFill>
        <p:spPr>
          <a:xfrm>
            <a:off x="5354166" y="986426"/>
            <a:ext cx="2946401" cy="2476500"/>
          </a:xfrm>
          <a:prstGeom prst="rect">
            <a:avLst/>
          </a:prstGeom>
          <a:ln>
            <a:solidFill>
              <a:schemeClr val="tx1"/>
            </a:solidFill>
          </a:ln>
        </p:spPr>
      </p:pic>
      <p:pic>
        <p:nvPicPr>
          <p:cNvPr id="4" name="图片 3" descr="YIU6R%7F2YT(CW_EE7XYAD6"/>
          <p:cNvPicPr>
            <a:picLocks noChangeAspect="1"/>
          </p:cNvPicPr>
          <p:nvPr/>
        </p:nvPicPr>
        <p:blipFill>
          <a:blip r:embed="rId4"/>
          <a:stretch>
            <a:fillRect/>
          </a:stretch>
        </p:blipFill>
        <p:spPr>
          <a:xfrm>
            <a:off x="8588090" y="979123"/>
            <a:ext cx="2946400" cy="2491105"/>
          </a:xfrm>
          <a:prstGeom prst="rect">
            <a:avLst/>
          </a:prstGeom>
          <a:ln>
            <a:solidFill>
              <a:schemeClr val="tx1"/>
            </a:solidFill>
          </a:ln>
        </p:spPr>
      </p:pic>
      <p:pic>
        <p:nvPicPr>
          <p:cNvPr id="5" name="图片 4" descr="[UE2BGT0XI_Y]){HK0QSUCG"/>
          <p:cNvPicPr>
            <a:picLocks noChangeAspect="1"/>
          </p:cNvPicPr>
          <p:nvPr/>
        </p:nvPicPr>
        <p:blipFill>
          <a:blip r:embed="rId5"/>
          <a:stretch>
            <a:fillRect/>
          </a:stretch>
        </p:blipFill>
        <p:spPr>
          <a:xfrm>
            <a:off x="8588090" y="3758711"/>
            <a:ext cx="2929255" cy="2721610"/>
          </a:xfrm>
          <a:prstGeom prst="rect">
            <a:avLst/>
          </a:prstGeom>
          <a:ln>
            <a:solidFill>
              <a:schemeClr val="tx1"/>
            </a:solidFill>
          </a:ln>
        </p:spPr>
      </p:pic>
      <p:pic>
        <p:nvPicPr>
          <p:cNvPr id="9" name="图片 8" descr="07RMJOWQ1I`M9AZ~{3_G~H5"/>
          <p:cNvPicPr>
            <a:picLocks noChangeAspect="1"/>
          </p:cNvPicPr>
          <p:nvPr/>
        </p:nvPicPr>
        <p:blipFill>
          <a:blip r:embed="rId6"/>
          <a:srcRect r="9552"/>
          <a:stretch>
            <a:fillRect/>
          </a:stretch>
        </p:blipFill>
        <p:spPr>
          <a:xfrm>
            <a:off x="5354166" y="3758711"/>
            <a:ext cx="2938780" cy="2740660"/>
          </a:xfrm>
          <a:prstGeom prst="rect">
            <a:avLst/>
          </a:prstGeom>
          <a:ln>
            <a:solidFill>
              <a:schemeClr val="tx1"/>
            </a:solidFill>
          </a:ln>
        </p:spPr>
      </p:pic>
      <p:pic>
        <p:nvPicPr>
          <p:cNvPr id="10" name="图片 9" descr="IKRW4XUJNPV8XW4PJKBCF1J"/>
          <p:cNvPicPr>
            <a:picLocks noChangeAspect="1"/>
          </p:cNvPicPr>
          <p:nvPr/>
        </p:nvPicPr>
        <p:blipFill>
          <a:blip r:embed="rId7"/>
          <a:stretch>
            <a:fillRect/>
          </a:stretch>
        </p:blipFill>
        <p:spPr>
          <a:xfrm>
            <a:off x="1927837" y="3768236"/>
            <a:ext cx="3131185" cy="2721610"/>
          </a:xfrm>
          <a:prstGeom prst="rect">
            <a:avLst/>
          </a:prstGeom>
          <a:ln>
            <a:solidFill>
              <a:schemeClr val="tx1"/>
            </a:solid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74713" y="0"/>
            <a:ext cx="177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521432" y="850900"/>
            <a:ext cx="2883881" cy="5156200"/>
          </a:xfrm>
          <a:prstGeom prst="rect">
            <a:avLst/>
          </a:prstGeom>
          <a:blipFill>
            <a:blip r:embed="rId3"/>
            <a:srcRect/>
            <a:stretch>
              <a:fillRect l="-91203" r="-1266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p:cNvSpPr/>
          <p:nvPr/>
        </p:nvSpPr>
        <p:spPr>
          <a:xfrm>
            <a:off x="1382713" y="1149350"/>
            <a:ext cx="4521200" cy="4559300"/>
          </a:xfrm>
          <a:custGeom>
            <a:avLst/>
            <a:gdLst>
              <a:gd name="connsiteX0" fmla="*/ 0 w 4521200"/>
              <a:gd name="connsiteY0" fmla="*/ 0 h 4559300"/>
              <a:gd name="connsiteX1" fmla="*/ 4521200 w 4521200"/>
              <a:gd name="connsiteY1" fmla="*/ 0 h 4559300"/>
              <a:gd name="connsiteX2" fmla="*/ 4521200 w 4521200"/>
              <a:gd name="connsiteY2" fmla="*/ 549775 h 4559300"/>
              <a:gd name="connsiteX3" fmla="*/ 4447233 w 4521200"/>
              <a:gd name="connsiteY3" fmla="*/ 549775 h 4559300"/>
              <a:gd name="connsiteX4" fmla="*/ 4447233 w 4521200"/>
              <a:gd name="connsiteY4" fmla="*/ 73967 h 4559300"/>
              <a:gd name="connsiteX5" fmla="*/ 73967 w 4521200"/>
              <a:gd name="connsiteY5" fmla="*/ 73967 h 4559300"/>
              <a:gd name="connsiteX6" fmla="*/ 73967 w 4521200"/>
              <a:gd name="connsiteY6" fmla="*/ 4485333 h 4559300"/>
              <a:gd name="connsiteX7" fmla="*/ 4447233 w 4521200"/>
              <a:gd name="connsiteY7" fmla="*/ 4485333 h 4559300"/>
              <a:gd name="connsiteX8" fmla="*/ 4447233 w 4521200"/>
              <a:gd name="connsiteY8" fmla="*/ 1380772 h 4559300"/>
              <a:gd name="connsiteX9" fmla="*/ 4521200 w 4521200"/>
              <a:gd name="connsiteY9" fmla="*/ 1380772 h 4559300"/>
              <a:gd name="connsiteX10" fmla="*/ 4521200 w 4521200"/>
              <a:gd name="connsiteY10" fmla="*/ 4559300 h 4559300"/>
              <a:gd name="connsiteX11" fmla="*/ 0 w 4521200"/>
              <a:gd name="connsiteY11" fmla="*/ 4559300 h 455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21200" h="4559300">
                <a:moveTo>
                  <a:pt x="0" y="0"/>
                </a:moveTo>
                <a:lnTo>
                  <a:pt x="4521200" y="0"/>
                </a:lnTo>
                <a:lnTo>
                  <a:pt x="4521200" y="549775"/>
                </a:lnTo>
                <a:lnTo>
                  <a:pt x="4447233" y="549775"/>
                </a:lnTo>
                <a:lnTo>
                  <a:pt x="4447233" y="73967"/>
                </a:lnTo>
                <a:lnTo>
                  <a:pt x="73967" y="73967"/>
                </a:lnTo>
                <a:lnTo>
                  <a:pt x="73967" y="4485333"/>
                </a:lnTo>
                <a:lnTo>
                  <a:pt x="4447233" y="4485333"/>
                </a:lnTo>
                <a:lnTo>
                  <a:pt x="4447233" y="1380772"/>
                </a:lnTo>
                <a:lnTo>
                  <a:pt x="4521200" y="1380772"/>
                </a:lnTo>
                <a:lnTo>
                  <a:pt x="4521200" y="4559300"/>
                </a:lnTo>
                <a:lnTo>
                  <a:pt x="0" y="45593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文本框 4"/>
          <p:cNvSpPr txBox="1"/>
          <p:nvPr/>
        </p:nvSpPr>
        <p:spPr>
          <a:xfrm>
            <a:off x="4599216" y="1699125"/>
            <a:ext cx="2507794" cy="830997"/>
          </a:xfrm>
          <a:prstGeom prst="rect">
            <a:avLst/>
          </a:prstGeom>
          <a:noFill/>
        </p:spPr>
        <p:txBody>
          <a:bodyPr wrap="square" rtlCol="0">
            <a:spAutoFit/>
            <a:scene3d>
              <a:camera prst="orthographicFront"/>
              <a:lightRig rig="threePt" dir="t"/>
            </a:scene3d>
            <a:sp3d contourW="12700"/>
          </a:bodyPr>
          <a:lstStyle/>
          <a:p>
            <a:pPr algn="ctr"/>
            <a:r>
              <a:rPr lang="en-US" altLang="zh-CN" sz="4800" dirty="0">
                <a:solidFill>
                  <a:schemeClr val="accent1"/>
                </a:solidFill>
                <a:latin typeface="Century Gothic" panose="020B0502020202020204" pitchFamily="34" charset="0"/>
                <a:cs typeface="经典综艺体简" panose="02010609000101010101" pitchFamily="49" charset="-122"/>
              </a:rPr>
              <a:t>PART 03</a:t>
            </a:r>
            <a:endParaRPr lang="zh-CN" altLang="en-US" sz="4800" dirty="0">
              <a:solidFill>
                <a:schemeClr val="accent1"/>
              </a:solidFill>
              <a:latin typeface="Century Gothic" panose="020B0502020202020204" pitchFamily="34" charset="0"/>
              <a:cs typeface="经典综艺体简" panose="02010609000101010101" pitchFamily="49" charset="-122"/>
            </a:endParaRPr>
          </a:p>
        </p:txBody>
      </p:sp>
      <p:sp>
        <p:nvSpPr>
          <p:cNvPr id="6" name="文本框 5"/>
          <p:cNvSpPr txBox="1"/>
          <p:nvPr/>
        </p:nvSpPr>
        <p:spPr>
          <a:xfrm>
            <a:off x="6295651" y="2881342"/>
            <a:ext cx="4269162"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sz="4400" dirty="0"/>
              <a:t>结果分析</a:t>
            </a:r>
          </a:p>
        </p:txBody>
      </p:sp>
      <p:sp>
        <p:nvSpPr>
          <p:cNvPr id="8" name="文本框 7"/>
          <p:cNvSpPr txBox="1"/>
          <p:nvPr/>
        </p:nvSpPr>
        <p:spPr>
          <a:xfrm>
            <a:off x="6295651" y="3849516"/>
            <a:ext cx="4269162" cy="1164871"/>
          </a:xfrm>
          <a:prstGeom prst="rect">
            <a:avLst/>
          </a:prstGeom>
          <a:noFill/>
        </p:spPr>
        <p:txBody>
          <a:bodyPr wrap="square" rtlCol="0">
            <a:spAutoFit/>
            <a:scene3d>
              <a:camera prst="orthographicFront"/>
              <a:lightRig rig="threePt" dir="t"/>
            </a:scene3d>
            <a:sp3d contourW="12700"/>
          </a:bodyPr>
          <a:lstStyle>
            <a:defPPr>
              <a:defRPr lang="en-US"/>
            </a:defPPr>
            <a:lvl1pPr algn="ctr">
              <a:lnSpc>
                <a:spcPct val="120000"/>
              </a:lnSpc>
              <a:defRPr sz="1100">
                <a:solidFill>
                  <a:schemeClr val="bg1">
                    <a:lumMod val="65000"/>
                  </a:schemeClr>
                </a:solidFill>
                <a:latin typeface="Century Gothic" panose="020B0502020202020204" pitchFamily="34" charset="0"/>
              </a:defRPr>
            </a:lvl1pPr>
          </a:lstStyle>
          <a:p>
            <a:pPr marL="228600" indent="-228600" algn="l">
              <a:buAutoNum type="arabicPeriod"/>
            </a:pPr>
            <a:r>
              <a:rPr lang="zh-CN" altLang="en-US" sz="2000" dirty="0">
                <a:solidFill>
                  <a:schemeClr val="tx1">
                    <a:lumMod val="50000"/>
                    <a:lumOff val="50000"/>
                  </a:schemeClr>
                </a:solidFill>
              </a:rPr>
              <a:t>结果比对</a:t>
            </a:r>
            <a:endParaRPr lang="en-US" altLang="zh-CN" sz="2000" dirty="0">
              <a:solidFill>
                <a:schemeClr val="tx1">
                  <a:lumMod val="50000"/>
                  <a:lumOff val="50000"/>
                </a:schemeClr>
              </a:solidFill>
            </a:endParaRPr>
          </a:p>
          <a:p>
            <a:pPr marL="228600" indent="-228600" algn="l">
              <a:buAutoNum type="arabicPeriod"/>
            </a:pPr>
            <a:r>
              <a:rPr lang="en-US" altLang="zh-CN" sz="2000" dirty="0">
                <a:solidFill>
                  <a:schemeClr val="tx1">
                    <a:lumMod val="50000"/>
                    <a:lumOff val="50000"/>
                  </a:schemeClr>
                </a:solidFill>
              </a:rPr>
              <a:t>HUB</a:t>
            </a:r>
            <a:r>
              <a:rPr lang="zh-CN" altLang="en-US" sz="2000" dirty="0">
                <a:solidFill>
                  <a:schemeClr val="tx1">
                    <a:lumMod val="50000"/>
                    <a:lumOff val="50000"/>
                  </a:schemeClr>
                </a:solidFill>
              </a:rPr>
              <a:t>基因功能分析</a:t>
            </a:r>
            <a:endParaRPr lang="en-US" altLang="zh-CN" sz="2000" dirty="0">
              <a:solidFill>
                <a:schemeClr val="tx1">
                  <a:lumMod val="50000"/>
                  <a:lumOff val="50000"/>
                </a:schemeClr>
              </a:solidFill>
            </a:endParaRPr>
          </a:p>
          <a:p>
            <a:pPr marL="228600" indent="-228600" algn="l">
              <a:buAutoNum type="arabicPeriod"/>
            </a:pPr>
            <a:r>
              <a:rPr lang="zh-CN" altLang="en-US" sz="2000" dirty="0">
                <a:solidFill>
                  <a:schemeClr val="tx1">
                    <a:lumMod val="50000"/>
                    <a:lumOff val="50000"/>
                  </a:schemeClr>
                </a:solidFill>
              </a:rPr>
              <a:t>差异原因分析</a:t>
            </a:r>
            <a:endParaRPr lang="en-US" altLang="zh-CN" sz="2000" dirty="0">
              <a:solidFill>
                <a:schemeClr val="tx1">
                  <a:lumMod val="50000"/>
                  <a:lumOff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par>
                          <p:cTn id="21" fill="hold">
                            <p:stCondLst>
                              <p:cond delay="1000"/>
                            </p:stCondLst>
                            <p:childTnLst>
                              <p:par>
                                <p:cTn id="22" presetID="2" presetClass="entr" presetSubtype="2"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1+#ppt_w/2"/>
                                          </p:val>
                                        </p:tav>
                                        <p:tav tm="100000">
                                          <p:val>
                                            <p:strVal val="#ppt_x"/>
                                          </p:val>
                                        </p:tav>
                                      </p:tavLst>
                                    </p:anim>
                                    <p:anim calcmode="lin" valueType="num">
                                      <p:cBhvr additive="base">
                                        <p:cTn id="25" dur="500" fill="hold"/>
                                        <p:tgtEl>
                                          <p:spTgt spid="6"/>
                                        </p:tgtEl>
                                        <p:attrNameLst>
                                          <p:attrName>ppt_y</p:attrName>
                                        </p:attrNameLst>
                                      </p:cBhvr>
                                      <p:tavLst>
                                        <p:tav tm="0">
                                          <p:val>
                                            <p:strVal val="#ppt_y"/>
                                          </p:val>
                                        </p:tav>
                                        <p:tav tm="100000">
                                          <p:val>
                                            <p:strVal val="#ppt_y"/>
                                          </p:val>
                                        </p:tav>
                                      </p:tavLst>
                                    </p:anim>
                                  </p:childTnLst>
                                </p:cTn>
                              </p:par>
                            </p:childTnLst>
                          </p:cTn>
                        </p:par>
                        <p:par>
                          <p:cTn id="26" fill="hold">
                            <p:stCondLst>
                              <p:cond delay="1500"/>
                            </p:stCondLst>
                            <p:childTnLst>
                              <p:par>
                                <p:cTn id="27" presetID="22" presetClass="entr" presetSubtype="1"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up)">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animBg="1"/>
      <p:bldP spid="5" grpId="0"/>
      <p:bldP spid="6"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结果比对</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cxnSp>
        <p:nvCxnSpPr>
          <p:cNvPr id="4" name="直接连接符 3"/>
          <p:cNvCxnSpPr/>
          <p:nvPr/>
        </p:nvCxnSpPr>
        <p:spPr>
          <a:xfrm>
            <a:off x="6105330" y="-116633"/>
            <a:ext cx="0" cy="7091265"/>
          </a:xfrm>
          <a:prstGeom prst="line">
            <a:avLst/>
          </a:prstGeom>
          <a:ln w="57150"/>
        </p:spPr>
        <p:style>
          <a:lnRef idx="1">
            <a:schemeClr val="dk1"/>
          </a:lnRef>
          <a:fillRef idx="0">
            <a:schemeClr val="dk1"/>
          </a:fillRef>
          <a:effectRef idx="0">
            <a:schemeClr val="dk1"/>
          </a:effectRef>
          <a:fontRef idx="minor">
            <a:schemeClr val="tx1"/>
          </a:fontRef>
        </p:style>
      </p:cxnSp>
      <p:sp>
        <p:nvSpPr>
          <p:cNvPr id="5" name="文本框 4"/>
          <p:cNvSpPr txBox="1"/>
          <p:nvPr/>
        </p:nvSpPr>
        <p:spPr>
          <a:xfrm>
            <a:off x="5200261" y="99379"/>
            <a:ext cx="905069" cy="369332"/>
          </a:xfrm>
          <a:prstGeom prst="rect">
            <a:avLst/>
          </a:prstGeom>
          <a:noFill/>
        </p:spPr>
        <p:txBody>
          <a:bodyPr wrap="square" rtlCol="0">
            <a:spAutoFit/>
          </a:bodyPr>
          <a:lstStyle/>
          <a:p>
            <a:r>
              <a:rPr lang="zh-CN" altLang="en-US" dirty="0"/>
              <a:t>复现</a:t>
            </a:r>
          </a:p>
        </p:txBody>
      </p:sp>
      <p:sp>
        <p:nvSpPr>
          <p:cNvPr id="10" name="文本框 9"/>
          <p:cNvSpPr txBox="1"/>
          <p:nvPr/>
        </p:nvSpPr>
        <p:spPr>
          <a:xfrm>
            <a:off x="6397690" y="99379"/>
            <a:ext cx="905069" cy="369332"/>
          </a:xfrm>
          <a:prstGeom prst="rect">
            <a:avLst/>
          </a:prstGeom>
          <a:noFill/>
        </p:spPr>
        <p:txBody>
          <a:bodyPr wrap="square" rtlCol="0">
            <a:spAutoFit/>
          </a:bodyPr>
          <a:lstStyle/>
          <a:p>
            <a:r>
              <a:rPr lang="zh-CN" altLang="en-US" dirty="0"/>
              <a:t>论文</a:t>
            </a:r>
          </a:p>
        </p:txBody>
      </p:sp>
      <p:pic>
        <p:nvPicPr>
          <p:cNvPr id="7" name="图片 6"/>
          <p:cNvPicPr>
            <a:picLocks noChangeAspect="1"/>
          </p:cNvPicPr>
          <p:nvPr/>
        </p:nvPicPr>
        <p:blipFill>
          <a:blip r:embed="rId3"/>
          <a:stretch>
            <a:fillRect/>
          </a:stretch>
        </p:blipFill>
        <p:spPr>
          <a:xfrm>
            <a:off x="7414977" y="1810444"/>
            <a:ext cx="3424557" cy="1599243"/>
          </a:xfrm>
          <a:prstGeom prst="rect">
            <a:avLst/>
          </a:prstGeom>
          <a:ln>
            <a:solidFill>
              <a:schemeClr val="tx1"/>
            </a:solidFill>
          </a:ln>
        </p:spPr>
      </p:pic>
      <p:pic>
        <p:nvPicPr>
          <p:cNvPr id="8" name="图片 7"/>
          <p:cNvPicPr>
            <a:picLocks noChangeAspect="1"/>
          </p:cNvPicPr>
          <p:nvPr/>
        </p:nvPicPr>
        <p:blipFill>
          <a:blip r:embed="rId4"/>
          <a:stretch>
            <a:fillRect/>
          </a:stretch>
        </p:blipFill>
        <p:spPr>
          <a:xfrm>
            <a:off x="7414977" y="3866031"/>
            <a:ext cx="3493084" cy="1599243"/>
          </a:xfrm>
          <a:prstGeom prst="rect">
            <a:avLst/>
          </a:prstGeom>
          <a:ln>
            <a:solidFill>
              <a:schemeClr val="tx1"/>
            </a:solidFill>
          </a:ln>
        </p:spPr>
      </p:pic>
      <p:pic>
        <p:nvPicPr>
          <p:cNvPr id="13" name="图片 12" descr="地图的截图&#10;&#10;描述已自动生成"/>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2356" y="1810445"/>
            <a:ext cx="2207999" cy="1370799"/>
          </a:xfrm>
          <a:prstGeom prst="rect">
            <a:avLst/>
          </a:prstGeom>
          <a:ln>
            <a:solidFill>
              <a:schemeClr val="tx1"/>
            </a:solidFill>
          </a:ln>
        </p:spPr>
      </p:pic>
      <p:pic>
        <p:nvPicPr>
          <p:cNvPr id="16" name="图片 15" descr="截图里有图片&#10;&#10;描述已自动生成"/>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242506" y="1810445"/>
            <a:ext cx="2207999" cy="1370799"/>
          </a:xfrm>
          <a:prstGeom prst="rect">
            <a:avLst/>
          </a:prstGeom>
          <a:ln>
            <a:solidFill>
              <a:schemeClr val="tx1"/>
            </a:solidFill>
          </a:ln>
        </p:spPr>
      </p:pic>
      <p:pic>
        <p:nvPicPr>
          <p:cNvPr id="20" name="图片 19" descr="截图里有图片&#10;&#10;描述已自动生成"/>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92356" y="3866031"/>
            <a:ext cx="2207999" cy="1370799"/>
          </a:xfrm>
          <a:prstGeom prst="rect">
            <a:avLst/>
          </a:prstGeom>
          <a:ln>
            <a:solidFill>
              <a:schemeClr val="tx1"/>
            </a:solidFill>
          </a:ln>
        </p:spPr>
      </p:pic>
      <p:pic>
        <p:nvPicPr>
          <p:cNvPr id="22" name="图片 21" descr="地图的截图&#10;&#10;描述已自动生成"/>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242506" y="3866031"/>
            <a:ext cx="2207999" cy="1370799"/>
          </a:xfrm>
          <a:prstGeom prst="rect">
            <a:avLst/>
          </a:prstGeom>
          <a:ln>
            <a:solidFill>
              <a:schemeClr val="tx1"/>
            </a:solidFill>
          </a:ln>
        </p:spPr>
      </p:pic>
      <p:sp>
        <p:nvSpPr>
          <p:cNvPr id="23" name="文本框 22"/>
          <p:cNvSpPr txBox="1"/>
          <p:nvPr/>
        </p:nvSpPr>
        <p:spPr>
          <a:xfrm>
            <a:off x="4887568" y="618344"/>
            <a:ext cx="2435524" cy="646331"/>
          </a:xfrm>
          <a:prstGeom prst="rect">
            <a:avLst/>
          </a:prstGeom>
          <a:solidFill>
            <a:srgbClr val="FBFBFB"/>
          </a:solidFill>
        </p:spPr>
        <p:txBody>
          <a:bodyPr wrap="square" rtlCol="0">
            <a:spAutoFit/>
          </a:bodyPr>
          <a:lstStyle/>
          <a:p>
            <a:pPr algn="ctr"/>
            <a:r>
              <a:rPr lang="zh-CN" altLang="en-US" sz="3600" dirty="0"/>
              <a:t>火山图</a:t>
            </a:r>
          </a:p>
        </p:txBody>
      </p:sp>
      <p:sp>
        <p:nvSpPr>
          <p:cNvPr id="24" name="文本框 23"/>
          <p:cNvSpPr txBox="1"/>
          <p:nvPr/>
        </p:nvSpPr>
        <p:spPr>
          <a:xfrm>
            <a:off x="1315344" y="3181244"/>
            <a:ext cx="962022" cy="276999"/>
          </a:xfrm>
          <a:prstGeom prst="rect">
            <a:avLst/>
          </a:prstGeom>
          <a:noFill/>
        </p:spPr>
        <p:txBody>
          <a:bodyPr wrap="square" rtlCol="0">
            <a:spAutoFit/>
          </a:bodyPr>
          <a:lstStyle/>
          <a:p>
            <a:r>
              <a:rPr lang="en-US" altLang="zh-CN" sz="1200" dirty="0"/>
              <a:t>GSE21933</a:t>
            </a:r>
            <a:endParaRPr lang="zh-CN" altLang="en-US" sz="1200" dirty="0"/>
          </a:p>
        </p:txBody>
      </p:sp>
      <p:sp>
        <p:nvSpPr>
          <p:cNvPr id="25" name="文本框 24"/>
          <p:cNvSpPr txBox="1"/>
          <p:nvPr/>
        </p:nvSpPr>
        <p:spPr>
          <a:xfrm>
            <a:off x="3728990" y="3181243"/>
            <a:ext cx="962022" cy="276999"/>
          </a:xfrm>
          <a:prstGeom prst="rect">
            <a:avLst/>
          </a:prstGeom>
          <a:noFill/>
        </p:spPr>
        <p:txBody>
          <a:bodyPr wrap="square" rtlCol="0">
            <a:spAutoFit/>
          </a:bodyPr>
          <a:lstStyle/>
          <a:p>
            <a:r>
              <a:rPr lang="en-US" altLang="zh-CN" sz="1200" dirty="0"/>
              <a:t>GSE33532</a:t>
            </a:r>
            <a:endParaRPr lang="zh-CN" altLang="en-US" sz="1200" dirty="0"/>
          </a:p>
        </p:txBody>
      </p:sp>
      <p:sp>
        <p:nvSpPr>
          <p:cNvPr id="26" name="文本框 25"/>
          <p:cNvSpPr txBox="1"/>
          <p:nvPr/>
        </p:nvSpPr>
        <p:spPr>
          <a:xfrm>
            <a:off x="1315344" y="5250118"/>
            <a:ext cx="962022" cy="276999"/>
          </a:xfrm>
          <a:prstGeom prst="rect">
            <a:avLst/>
          </a:prstGeom>
          <a:noFill/>
        </p:spPr>
        <p:txBody>
          <a:bodyPr wrap="square" rtlCol="0">
            <a:spAutoFit/>
          </a:bodyPr>
          <a:lstStyle/>
          <a:p>
            <a:r>
              <a:rPr lang="en-US" altLang="zh-CN" sz="1200" dirty="0"/>
              <a:t>GSE44077</a:t>
            </a:r>
            <a:endParaRPr lang="zh-CN" altLang="en-US" sz="1200" dirty="0"/>
          </a:p>
        </p:txBody>
      </p:sp>
      <p:sp>
        <p:nvSpPr>
          <p:cNvPr id="27" name="文本框 26"/>
          <p:cNvSpPr txBox="1"/>
          <p:nvPr/>
        </p:nvSpPr>
        <p:spPr>
          <a:xfrm>
            <a:off x="3728990" y="5250118"/>
            <a:ext cx="962022" cy="276999"/>
          </a:xfrm>
          <a:prstGeom prst="rect">
            <a:avLst/>
          </a:prstGeom>
          <a:noFill/>
        </p:spPr>
        <p:txBody>
          <a:bodyPr wrap="square" rtlCol="0">
            <a:spAutoFit/>
          </a:bodyPr>
          <a:lstStyle/>
          <a:p>
            <a:r>
              <a:rPr lang="en-US" altLang="zh-CN" sz="1200" dirty="0"/>
              <a:t>GSE74706</a:t>
            </a:r>
            <a:endParaRPr lang="zh-CN" altLang="en-US" sz="12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09600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1522413" y="1230313"/>
            <a:ext cx="3718454" cy="923330"/>
          </a:xfrm>
          <a:prstGeom prst="rect">
            <a:avLst/>
          </a:prstGeom>
          <a:noFill/>
        </p:spPr>
        <p:txBody>
          <a:bodyPr wrap="square" rtlCol="0">
            <a:spAutoFit/>
            <a:scene3d>
              <a:camera prst="orthographicFront"/>
              <a:lightRig rig="threePt" dir="t"/>
            </a:scene3d>
            <a:sp3d contourW="12700"/>
          </a:bodyPr>
          <a:lstStyle/>
          <a:p>
            <a:pPr algn="ctr"/>
            <a:r>
              <a:rPr lang="en-US" altLang="zh-CN" sz="5400" dirty="0">
                <a:solidFill>
                  <a:schemeClr val="accent1"/>
                </a:solidFill>
                <a:latin typeface="Century Gothic" panose="020B0502020202020204" pitchFamily="34" charset="0"/>
                <a:cs typeface="经典综艺体简" panose="02010609000101010101" pitchFamily="49" charset="-122"/>
              </a:rPr>
              <a:t>CONTENTS</a:t>
            </a:r>
            <a:endParaRPr lang="zh-CN" altLang="en-US" sz="5400" dirty="0">
              <a:solidFill>
                <a:schemeClr val="accent1"/>
              </a:solidFill>
              <a:latin typeface="Century Gothic" panose="020B0502020202020204" pitchFamily="34" charset="0"/>
              <a:cs typeface="经典综艺体简" panose="02010609000101010101" pitchFamily="49" charset="-122"/>
            </a:endParaRPr>
          </a:p>
        </p:txBody>
      </p:sp>
      <p:grpSp>
        <p:nvGrpSpPr>
          <p:cNvPr id="22" name="组合 21"/>
          <p:cNvGrpSpPr/>
          <p:nvPr/>
        </p:nvGrpSpPr>
        <p:grpSpPr>
          <a:xfrm>
            <a:off x="1167607" y="1653133"/>
            <a:ext cx="9856787" cy="3670300"/>
            <a:chOff x="1167607" y="1653133"/>
            <a:chExt cx="9856787" cy="3670300"/>
          </a:xfrm>
        </p:grpSpPr>
        <p:sp>
          <p:nvSpPr>
            <p:cNvPr id="9" name="任意多边形 8"/>
            <p:cNvSpPr/>
            <p:nvPr/>
          </p:nvSpPr>
          <p:spPr>
            <a:xfrm>
              <a:off x="1167607" y="1653133"/>
              <a:ext cx="9856787" cy="3670300"/>
            </a:xfrm>
            <a:custGeom>
              <a:avLst/>
              <a:gdLst>
                <a:gd name="connsiteX0" fmla="*/ 0 w 9856787"/>
                <a:gd name="connsiteY0" fmla="*/ 0 h 3670300"/>
                <a:gd name="connsiteX1" fmla="*/ 445293 w 9856787"/>
                <a:gd name="connsiteY1" fmla="*/ 0 h 3670300"/>
                <a:gd name="connsiteX2" fmla="*/ 445293 w 9856787"/>
                <a:gd name="connsiteY2" fmla="*/ 52375 h 3670300"/>
                <a:gd name="connsiteX3" fmla="*/ 52375 w 9856787"/>
                <a:gd name="connsiteY3" fmla="*/ 52375 h 3670300"/>
                <a:gd name="connsiteX4" fmla="*/ 52375 w 9856787"/>
                <a:gd name="connsiteY4" fmla="*/ 3617925 h 3670300"/>
                <a:gd name="connsiteX5" fmla="*/ 9804412 w 9856787"/>
                <a:gd name="connsiteY5" fmla="*/ 3617925 h 3670300"/>
                <a:gd name="connsiteX6" fmla="*/ 9804412 w 9856787"/>
                <a:gd name="connsiteY6" fmla="*/ 52375 h 3670300"/>
                <a:gd name="connsiteX7" fmla="*/ 4073260 w 9856787"/>
                <a:gd name="connsiteY7" fmla="*/ 52375 h 3670300"/>
                <a:gd name="connsiteX8" fmla="*/ 4073260 w 9856787"/>
                <a:gd name="connsiteY8" fmla="*/ 0 h 3670300"/>
                <a:gd name="connsiteX9" fmla="*/ 9856787 w 9856787"/>
                <a:gd name="connsiteY9" fmla="*/ 0 h 3670300"/>
                <a:gd name="connsiteX10" fmla="*/ 9856787 w 9856787"/>
                <a:gd name="connsiteY10" fmla="*/ 3670300 h 3670300"/>
                <a:gd name="connsiteX11" fmla="*/ 0 w 9856787"/>
                <a:gd name="connsiteY11" fmla="*/ 3670300 h 367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56787" h="3670300">
                  <a:moveTo>
                    <a:pt x="0" y="0"/>
                  </a:moveTo>
                  <a:lnTo>
                    <a:pt x="445293" y="0"/>
                  </a:lnTo>
                  <a:lnTo>
                    <a:pt x="445293" y="52375"/>
                  </a:lnTo>
                  <a:lnTo>
                    <a:pt x="52375" y="52375"/>
                  </a:lnTo>
                  <a:lnTo>
                    <a:pt x="52375" y="3617925"/>
                  </a:lnTo>
                  <a:lnTo>
                    <a:pt x="9804412" y="3617925"/>
                  </a:lnTo>
                  <a:lnTo>
                    <a:pt x="9804412" y="52375"/>
                  </a:lnTo>
                  <a:lnTo>
                    <a:pt x="4073260" y="52375"/>
                  </a:lnTo>
                  <a:lnTo>
                    <a:pt x="4073260" y="0"/>
                  </a:lnTo>
                  <a:lnTo>
                    <a:pt x="9856787" y="0"/>
                  </a:lnTo>
                  <a:lnTo>
                    <a:pt x="9856787" y="3670300"/>
                  </a:lnTo>
                  <a:lnTo>
                    <a:pt x="0" y="36703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任意多边形 6"/>
            <p:cNvSpPr/>
            <p:nvPr/>
          </p:nvSpPr>
          <p:spPr>
            <a:xfrm>
              <a:off x="6096000" y="1653133"/>
              <a:ext cx="4928394" cy="3670300"/>
            </a:xfrm>
            <a:custGeom>
              <a:avLst/>
              <a:gdLst>
                <a:gd name="connsiteX0" fmla="*/ 0 w 4928394"/>
                <a:gd name="connsiteY0" fmla="*/ 0 h 3670300"/>
                <a:gd name="connsiteX1" fmla="*/ 4928394 w 4928394"/>
                <a:gd name="connsiteY1" fmla="*/ 0 h 3670300"/>
                <a:gd name="connsiteX2" fmla="*/ 4928394 w 4928394"/>
                <a:gd name="connsiteY2" fmla="*/ 3670300 h 3670300"/>
                <a:gd name="connsiteX3" fmla="*/ 0 w 4928394"/>
                <a:gd name="connsiteY3" fmla="*/ 3670300 h 3670300"/>
                <a:gd name="connsiteX4" fmla="*/ 0 w 4928394"/>
                <a:gd name="connsiteY4" fmla="*/ 3617925 h 3670300"/>
                <a:gd name="connsiteX5" fmla="*/ 4876019 w 4928394"/>
                <a:gd name="connsiteY5" fmla="*/ 3617925 h 3670300"/>
                <a:gd name="connsiteX6" fmla="*/ 4876019 w 4928394"/>
                <a:gd name="connsiteY6" fmla="*/ 52375 h 3670300"/>
                <a:gd name="connsiteX7" fmla="*/ 0 w 4928394"/>
                <a:gd name="connsiteY7" fmla="*/ 52375 h 367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28394" h="3670300">
                  <a:moveTo>
                    <a:pt x="0" y="0"/>
                  </a:moveTo>
                  <a:lnTo>
                    <a:pt x="4928394" y="0"/>
                  </a:lnTo>
                  <a:lnTo>
                    <a:pt x="4928394" y="3670300"/>
                  </a:lnTo>
                  <a:lnTo>
                    <a:pt x="0" y="3670300"/>
                  </a:lnTo>
                  <a:lnTo>
                    <a:pt x="0" y="3617925"/>
                  </a:lnTo>
                  <a:lnTo>
                    <a:pt x="4876019" y="3617925"/>
                  </a:lnTo>
                  <a:lnTo>
                    <a:pt x="4876019" y="52375"/>
                  </a:lnTo>
                  <a:lnTo>
                    <a:pt x="0" y="52375"/>
                  </a:lnTo>
                  <a:close/>
                </a:path>
              </a:pathLst>
            </a:cu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1" name="文本框 10"/>
          <p:cNvSpPr txBox="1"/>
          <p:nvPr/>
        </p:nvSpPr>
        <p:spPr>
          <a:xfrm>
            <a:off x="1727215" y="2677302"/>
            <a:ext cx="2021707" cy="461665"/>
          </a:xfrm>
          <a:prstGeom prst="rect">
            <a:avLst/>
          </a:prstGeom>
          <a:noFill/>
        </p:spPr>
        <p:txBody>
          <a:bodyPr wrap="none" rtlCol="0">
            <a:spAutoFit/>
            <a:scene3d>
              <a:camera prst="orthographicFront"/>
              <a:lightRig rig="threePt" dir="t"/>
            </a:scene3d>
            <a:sp3d contourW="12700"/>
          </a:bodyPr>
          <a:lstStyle/>
          <a:p>
            <a:r>
              <a:rPr lang="en-US" altLang="zh-CN" sz="2400" b="1" dirty="0">
                <a:solidFill>
                  <a:schemeClr val="tx1">
                    <a:lumMod val="75000"/>
                    <a:lumOff val="25000"/>
                  </a:schemeClr>
                </a:solidFill>
                <a:latin typeface="Century Gothic" panose="020B0502020202020204" pitchFamily="34" charset="0"/>
              </a:rPr>
              <a:t>01 . </a:t>
            </a:r>
            <a:r>
              <a:rPr lang="zh-CN" altLang="en-US" sz="2400" b="1" dirty="0">
                <a:solidFill>
                  <a:schemeClr val="tx1">
                    <a:lumMod val="75000"/>
                    <a:lumOff val="25000"/>
                  </a:schemeClr>
                </a:solidFill>
                <a:latin typeface="Century Gothic" panose="020B0502020202020204" pitchFamily="34" charset="0"/>
              </a:rPr>
              <a:t>背景介绍</a:t>
            </a:r>
          </a:p>
        </p:txBody>
      </p:sp>
      <p:sp>
        <p:nvSpPr>
          <p:cNvPr id="14" name="文本框 13"/>
          <p:cNvSpPr txBox="1"/>
          <p:nvPr/>
        </p:nvSpPr>
        <p:spPr>
          <a:xfrm>
            <a:off x="6333686" y="2677302"/>
            <a:ext cx="2021707" cy="461665"/>
          </a:xfrm>
          <a:prstGeom prst="rect">
            <a:avLst/>
          </a:prstGeom>
          <a:noFill/>
        </p:spPr>
        <p:txBody>
          <a:bodyPr wrap="none" rtlCol="0">
            <a:spAutoFit/>
            <a:scene3d>
              <a:camera prst="orthographicFront"/>
              <a:lightRig rig="threePt" dir="t"/>
            </a:scene3d>
            <a:sp3d contourW="12700"/>
          </a:bodyPr>
          <a:lstStyle/>
          <a:p>
            <a:r>
              <a:rPr lang="en-US" altLang="zh-CN" sz="2400" b="1" dirty="0">
                <a:solidFill>
                  <a:schemeClr val="bg1"/>
                </a:solidFill>
                <a:latin typeface="Century Gothic" panose="020B0502020202020204" pitchFamily="34" charset="0"/>
              </a:rPr>
              <a:t>03 . </a:t>
            </a:r>
            <a:r>
              <a:rPr lang="zh-CN" altLang="en-US" sz="2400" b="1" dirty="0">
                <a:solidFill>
                  <a:schemeClr val="bg1"/>
                </a:solidFill>
                <a:latin typeface="Century Gothic" panose="020B0502020202020204" pitchFamily="34" charset="0"/>
              </a:rPr>
              <a:t>结果分析</a:t>
            </a:r>
          </a:p>
        </p:txBody>
      </p:sp>
      <p:sp>
        <p:nvSpPr>
          <p:cNvPr id="17" name="文本框 16"/>
          <p:cNvSpPr txBox="1"/>
          <p:nvPr/>
        </p:nvSpPr>
        <p:spPr>
          <a:xfrm>
            <a:off x="1727215" y="3814763"/>
            <a:ext cx="2021708" cy="461665"/>
          </a:xfrm>
          <a:prstGeom prst="rect">
            <a:avLst/>
          </a:prstGeom>
          <a:noFill/>
        </p:spPr>
        <p:txBody>
          <a:bodyPr wrap="none" rtlCol="0">
            <a:spAutoFit/>
            <a:scene3d>
              <a:camera prst="orthographicFront"/>
              <a:lightRig rig="threePt" dir="t"/>
            </a:scene3d>
            <a:sp3d contourW="12700"/>
          </a:bodyPr>
          <a:lstStyle/>
          <a:p>
            <a:r>
              <a:rPr lang="en-US" altLang="zh-CN" sz="2400" b="1" dirty="0">
                <a:solidFill>
                  <a:schemeClr val="tx1">
                    <a:lumMod val="75000"/>
                    <a:lumOff val="25000"/>
                  </a:schemeClr>
                </a:solidFill>
                <a:latin typeface="Century Gothic" panose="020B0502020202020204" pitchFamily="34" charset="0"/>
              </a:rPr>
              <a:t>02 . </a:t>
            </a:r>
            <a:r>
              <a:rPr lang="zh-CN" altLang="en-US" sz="2400" b="1" dirty="0">
                <a:solidFill>
                  <a:schemeClr val="tx1">
                    <a:lumMod val="75000"/>
                    <a:lumOff val="25000"/>
                  </a:schemeClr>
                </a:solidFill>
                <a:latin typeface="Century Gothic" panose="020B0502020202020204" pitchFamily="34" charset="0"/>
              </a:rPr>
              <a:t>复现流程</a:t>
            </a:r>
          </a:p>
        </p:txBody>
      </p:sp>
      <p:sp>
        <p:nvSpPr>
          <p:cNvPr id="20" name="文本框 19"/>
          <p:cNvSpPr txBox="1"/>
          <p:nvPr/>
        </p:nvSpPr>
        <p:spPr>
          <a:xfrm>
            <a:off x="6333683" y="3814763"/>
            <a:ext cx="2021707" cy="461665"/>
          </a:xfrm>
          <a:prstGeom prst="rect">
            <a:avLst/>
          </a:prstGeom>
          <a:noFill/>
        </p:spPr>
        <p:txBody>
          <a:bodyPr wrap="none" rtlCol="0">
            <a:spAutoFit/>
            <a:scene3d>
              <a:camera prst="orthographicFront"/>
              <a:lightRig rig="threePt" dir="t"/>
            </a:scene3d>
            <a:sp3d contourW="12700"/>
          </a:bodyPr>
          <a:lstStyle/>
          <a:p>
            <a:r>
              <a:rPr lang="en-US" altLang="zh-CN" sz="2400" b="1" dirty="0">
                <a:solidFill>
                  <a:schemeClr val="bg1"/>
                </a:solidFill>
                <a:latin typeface="Century Gothic" panose="020B0502020202020204" pitchFamily="34" charset="0"/>
              </a:rPr>
              <a:t>04 . </a:t>
            </a:r>
            <a:r>
              <a:rPr lang="zh-CN" altLang="en-US" sz="2400" b="1" dirty="0">
                <a:solidFill>
                  <a:schemeClr val="bg1"/>
                </a:solidFill>
                <a:latin typeface="Century Gothic" panose="020B0502020202020204" pitchFamily="34" charset="0"/>
              </a:rPr>
              <a:t>评价总结</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left)">
                                      <p:cBhvr>
                                        <p:cTn id="12" dur="500"/>
                                        <p:tgtEl>
                                          <p:spTgt spid="22"/>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Effect transition="in" filter="fade">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结果比对</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cxnSp>
        <p:nvCxnSpPr>
          <p:cNvPr id="4" name="直接连接符 3"/>
          <p:cNvCxnSpPr/>
          <p:nvPr/>
        </p:nvCxnSpPr>
        <p:spPr>
          <a:xfrm>
            <a:off x="6105330" y="-116633"/>
            <a:ext cx="0" cy="7091265"/>
          </a:xfrm>
          <a:prstGeom prst="line">
            <a:avLst/>
          </a:prstGeom>
          <a:ln w="57150"/>
        </p:spPr>
        <p:style>
          <a:lnRef idx="1">
            <a:schemeClr val="dk1"/>
          </a:lnRef>
          <a:fillRef idx="0">
            <a:schemeClr val="dk1"/>
          </a:fillRef>
          <a:effectRef idx="0">
            <a:schemeClr val="dk1"/>
          </a:effectRef>
          <a:fontRef idx="minor">
            <a:schemeClr val="tx1"/>
          </a:fontRef>
        </p:style>
      </p:cxnSp>
      <p:sp>
        <p:nvSpPr>
          <p:cNvPr id="5" name="文本框 4"/>
          <p:cNvSpPr txBox="1"/>
          <p:nvPr/>
        </p:nvSpPr>
        <p:spPr>
          <a:xfrm>
            <a:off x="5200261" y="99379"/>
            <a:ext cx="905069" cy="369332"/>
          </a:xfrm>
          <a:prstGeom prst="rect">
            <a:avLst/>
          </a:prstGeom>
          <a:noFill/>
        </p:spPr>
        <p:txBody>
          <a:bodyPr wrap="square" rtlCol="0">
            <a:spAutoFit/>
          </a:bodyPr>
          <a:lstStyle/>
          <a:p>
            <a:r>
              <a:rPr lang="zh-CN" altLang="en-US" dirty="0"/>
              <a:t>复现</a:t>
            </a:r>
          </a:p>
        </p:txBody>
      </p:sp>
      <p:sp>
        <p:nvSpPr>
          <p:cNvPr id="10" name="文本框 9"/>
          <p:cNvSpPr txBox="1"/>
          <p:nvPr/>
        </p:nvSpPr>
        <p:spPr>
          <a:xfrm>
            <a:off x="6397690" y="99379"/>
            <a:ext cx="905069" cy="369332"/>
          </a:xfrm>
          <a:prstGeom prst="rect">
            <a:avLst/>
          </a:prstGeom>
          <a:noFill/>
        </p:spPr>
        <p:txBody>
          <a:bodyPr wrap="square" rtlCol="0">
            <a:spAutoFit/>
          </a:bodyPr>
          <a:lstStyle/>
          <a:p>
            <a:r>
              <a:rPr lang="zh-CN" altLang="en-US" dirty="0"/>
              <a:t>论文</a:t>
            </a:r>
          </a:p>
        </p:txBody>
      </p:sp>
      <p:pic>
        <p:nvPicPr>
          <p:cNvPr id="2" name="图片 1"/>
          <p:cNvPicPr>
            <a:picLocks noChangeAspect="1"/>
          </p:cNvPicPr>
          <p:nvPr/>
        </p:nvPicPr>
        <p:blipFill>
          <a:blip r:embed="rId3"/>
          <a:stretch>
            <a:fillRect/>
          </a:stretch>
        </p:blipFill>
        <p:spPr>
          <a:xfrm>
            <a:off x="7272276" y="1724456"/>
            <a:ext cx="2987299" cy="1996613"/>
          </a:xfrm>
          <a:prstGeom prst="rect">
            <a:avLst/>
          </a:prstGeom>
          <a:ln>
            <a:solidFill>
              <a:schemeClr val="tx1"/>
            </a:solidFill>
          </a:ln>
        </p:spPr>
      </p:pic>
      <p:pic>
        <p:nvPicPr>
          <p:cNvPr id="3" name="图片 2"/>
          <p:cNvPicPr>
            <a:picLocks noChangeAspect="1"/>
          </p:cNvPicPr>
          <p:nvPr/>
        </p:nvPicPr>
        <p:blipFill>
          <a:blip r:embed="rId4"/>
          <a:stretch>
            <a:fillRect/>
          </a:stretch>
        </p:blipFill>
        <p:spPr>
          <a:xfrm>
            <a:off x="7272276" y="4435303"/>
            <a:ext cx="3017782" cy="1943268"/>
          </a:xfrm>
          <a:prstGeom prst="rect">
            <a:avLst/>
          </a:prstGeom>
          <a:ln>
            <a:solidFill>
              <a:schemeClr val="tx1"/>
            </a:solidFill>
          </a:ln>
        </p:spPr>
      </p:pic>
      <p:pic>
        <p:nvPicPr>
          <p:cNvPr id="9" name="图片 8" descr="图片包含 游戏机&#10;&#10;描述已自动生成"/>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48925" y="1724456"/>
            <a:ext cx="2796530" cy="2115082"/>
          </a:xfrm>
          <a:prstGeom prst="rect">
            <a:avLst/>
          </a:prstGeom>
        </p:spPr>
      </p:pic>
      <p:pic>
        <p:nvPicPr>
          <p:cNvPr id="13" name="图片 12" descr="图片包含 游戏机&#10;&#10;描述已自动生成"/>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48925" y="4435303"/>
            <a:ext cx="2796551" cy="1958241"/>
          </a:xfrm>
          <a:prstGeom prst="rect">
            <a:avLst/>
          </a:prstGeom>
        </p:spPr>
      </p:pic>
      <p:sp>
        <p:nvSpPr>
          <p:cNvPr id="17" name="文本框 16"/>
          <p:cNvSpPr txBox="1"/>
          <p:nvPr/>
        </p:nvSpPr>
        <p:spPr>
          <a:xfrm>
            <a:off x="3117742" y="586941"/>
            <a:ext cx="5956515" cy="646331"/>
          </a:xfrm>
          <a:prstGeom prst="rect">
            <a:avLst/>
          </a:prstGeom>
          <a:solidFill>
            <a:srgbClr val="FBFBFB"/>
          </a:solidFill>
        </p:spPr>
        <p:txBody>
          <a:bodyPr wrap="square" rtlCol="0">
            <a:spAutoFit/>
          </a:bodyPr>
          <a:lstStyle/>
          <a:p>
            <a:pPr algn="ctr"/>
            <a:r>
              <a:rPr lang="zh-CN" altLang="en-US" sz="3600" dirty="0"/>
              <a:t>FunRich差异分析韦恩图</a:t>
            </a:r>
          </a:p>
        </p:txBody>
      </p:sp>
      <p:pic>
        <p:nvPicPr>
          <p:cNvPr id="20" name="图片 19" descr="图片包含 游戏机&#10;&#10;描述已自动生成"/>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39400" y="1724456"/>
            <a:ext cx="2796530" cy="2115082"/>
          </a:xfrm>
          <a:prstGeom prst="rect">
            <a:avLst/>
          </a:prstGeom>
          <a:ln>
            <a:solidFill>
              <a:schemeClr val="tx1"/>
            </a:solidFill>
          </a:ln>
        </p:spPr>
      </p:pic>
      <p:pic>
        <p:nvPicPr>
          <p:cNvPr id="21" name="图片 20" descr="图片包含 游戏机&#10;&#10;描述已自动生成"/>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39400" y="4435303"/>
            <a:ext cx="2796551" cy="1958241"/>
          </a:xfrm>
          <a:prstGeom prst="rect">
            <a:avLst/>
          </a:prstGeom>
          <a:ln>
            <a:solidFill>
              <a:schemeClr val="tx1"/>
            </a:solidFill>
          </a:ln>
        </p:spPr>
      </p:pic>
      <p:sp>
        <p:nvSpPr>
          <p:cNvPr id="16" name="矩形 15"/>
          <p:cNvSpPr/>
          <p:nvPr/>
        </p:nvSpPr>
        <p:spPr>
          <a:xfrm>
            <a:off x="7302759" y="4524375"/>
            <a:ext cx="393441" cy="1428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结果比对</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7" name="文本框 16"/>
          <p:cNvSpPr txBox="1"/>
          <p:nvPr/>
        </p:nvSpPr>
        <p:spPr>
          <a:xfrm>
            <a:off x="3117742" y="586941"/>
            <a:ext cx="5956515" cy="646331"/>
          </a:xfrm>
          <a:prstGeom prst="rect">
            <a:avLst/>
          </a:prstGeom>
          <a:solidFill>
            <a:srgbClr val="FBFBFB"/>
          </a:solidFill>
        </p:spPr>
        <p:txBody>
          <a:bodyPr wrap="square" rtlCol="0">
            <a:spAutoFit/>
          </a:bodyPr>
          <a:lstStyle/>
          <a:p>
            <a:pPr algn="ctr"/>
            <a:r>
              <a:rPr lang="en-US" altLang="zh-CN" sz="3600" dirty="0"/>
              <a:t>GO</a:t>
            </a:r>
            <a:r>
              <a:rPr lang="zh-CN" altLang="en-US" sz="3600" dirty="0"/>
              <a:t>富集分析</a:t>
            </a:r>
          </a:p>
        </p:txBody>
      </p:sp>
      <p:sp>
        <p:nvSpPr>
          <p:cNvPr id="16" name="矩形 15"/>
          <p:cNvSpPr/>
          <p:nvPr/>
        </p:nvSpPr>
        <p:spPr>
          <a:xfrm>
            <a:off x="7302759" y="4524375"/>
            <a:ext cx="393441" cy="1428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1"/>
          <p:cNvPicPr>
            <a:picLocks noChangeAspect="1"/>
          </p:cNvPicPr>
          <p:nvPr/>
        </p:nvPicPr>
        <p:blipFill>
          <a:blip r:embed="rId3"/>
          <a:stretch>
            <a:fillRect/>
          </a:stretch>
        </p:blipFill>
        <p:spPr>
          <a:xfrm>
            <a:off x="825800" y="2275238"/>
            <a:ext cx="5042421" cy="2392012"/>
          </a:xfrm>
          <a:prstGeom prst="rect">
            <a:avLst/>
          </a:prstGeom>
          <a:ln>
            <a:solidFill>
              <a:schemeClr val="tx1"/>
            </a:solidFill>
          </a:ln>
        </p:spPr>
      </p:pic>
      <p:sp>
        <p:nvSpPr>
          <p:cNvPr id="23" name="文本框 22"/>
          <p:cNvSpPr txBox="1"/>
          <p:nvPr/>
        </p:nvSpPr>
        <p:spPr>
          <a:xfrm>
            <a:off x="2696866" y="4824170"/>
            <a:ext cx="1524759" cy="369332"/>
          </a:xfrm>
          <a:prstGeom prst="rect">
            <a:avLst/>
          </a:prstGeom>
          <a:noFill/>
        </p:spPr>
        <p:txBody>
          <a:bodyPr wrap="square" rtlCol="0">
            <a:spAutoFit/>
          </a:bodyPr>
          <a:lstStyle/>
          <a:p>
            <a:r>
              <a:rPr lang="en-US" altLang="zh-CN" dirty="0"/>
              <a:t>GO</a:t>
            </a:r>
            <a:r>
              <a:rPr lang="zh-CN" altLang="en-US" dirty="0"/>
              <a:t>分析</a:t>
            </a:r>
            <a:r>
              <a:rPr lang="en-US" altLang="zh-CN" dirty="0"/>
              <a:t>-up</a:t>
            </a:r>
            <a:endParaRPr lang="zh-CN" altLang="en-US" dirty="0"/>
          </a:p>
        </p:txBody>
      </p:sp>
      <p:pic>
        <p:nvPicPr>
          <p:cNvPr id="24" name="图片 23"/>
          <p:cNvPicPr>
            <a:picLocks noChangeAspect="1"/>
          </p:cNvPicPr>
          <p:nvPr/>
        </p:nvPicPr>
        <p:blipFill>
          <a:blip r:embed="rId4"/>
          <a:stretch>
            <a:fillRect/>
          </a:stretch>
        </p:blipFill>
        <p:spPr>
          <a:xfrm>
            <a:off x="6452119" y="2275238"/>
            <a:ext cx="5042421" cy="2386218"/>
          </a:xfrm>
          <a:prstGeom prst="rect">
            <a:avLst/>
          </a:prstGeom>
          <a:ln>
            <a:solidFill>
              <a:schemeClr val="tx1"/>
            </a:solidFill>
          </a:ln>
        </p:spPr>
      </p:pic>
      <p:sp>
        <p:nvSpPr>
          <p:cNvPr id="25" name="文本框 24"/>
          <p:cNvSpPr txBox="1"/>
          <p:nvPr/>
        </p:nvSpPr>
        <p:spPr>
          <a:xfrm>
            <a:off x="7809211" y="4848234"/>
            <a:ext cx="1807226" cy="369332"/>
          </a:xfrm>
          <a:prstGeom prst="rect">
            <a:avLst/>
          </a:prstGeom>
          <a:noFill/>
        </p:spPr>
        <p:txBody>
          <a:bodyPr wrap="square" rtlCol="0">
            <a:spAutoFit/>
          </a:bodyPr>
          <a:lstStyle/>
          <a:p>
            <a:r>
              <a:rPr lang="en-US" altLang="zh-CN" dirty="0"/>
              <a:t>GO</a:t>
            </a:r>
            <a:r>
              <a:rPr lang="zh-CN" altLang="en-US" dirty="0"/>
              <a:t>分析</a:t>
            </a:r>
            <a:r>
              <a:rPr lang="en-US" altLang="zh-CN" dirty="0"/>
              <a:t>-down</a:t>
            </a:r>
            <a:endParaRPr lang="zh-CN" altLang="en-US" dirty="0"/>
          </a:p>
        </p:txBody>
      </p:sp>
      <p:sp>
        <p:nvSpPr>
          <p:cNvPr id="26" name="文本框 25"/>
          <p:cNvSpPr txBox="1"/>
          <p:nvPr/>
        </p:nvSpPr>
        <p:spPr>
          <a:xfrm>
            <a:off x="2555691" y="1348575"/>
            <a:ext cx="7099278" cy="461665"/>
          </a:xfrm>
          <a:prstGeom prst="rect">
            <a:avLst/>
          </a:prstGeom>
          <a:solidFill>
            <a:srgbClr val="FBFBFB"/>
          </a:solidFill>
        </p:spPr>
        <p:txBody>
          <a:bodyPr wrap="square" rtlCol="0">
            <a:spAutoFit/>
          </a:bodyPr>
          <a:lstStyle/>
          <a:p>
            <a:pPr algn="ctr"/>
            <a:r>
              <a:rPr lang="zh-CN" altLang="en-US" sz="2400" dirty="0"/>
              <a:t>红色为原论文分析出的富集功能</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结果比对</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cxnSp>
        <p:nvCxnSpPr>
          <p:cNvPr id="4" name="直接连接符 3"/>
          <p:cNvCxnSpPr/>
          <p:nvPr/>
        </p:nvCxnSpPr>
        <p:spPr>
          <a:xfrm>
            <a:off x="6105330" y="-116633"/>
            <a:ext cx="0" cy="7091265"/>
          </a:xfrm>
          <a:prstGeom prst="line">
            <a:avLst/>
          </a:prstGeom>
          <a:ln w="57150"/>
        </p:spPr>
        <p:style>
          <a:lnRef idx="1">
            <a:schemeClr val="dk1"/>
          </a:lnRef>
          <a:fillRef idx="0">
            <a:schemeClr val="dk1"/>
          </a:fillRef>
          <a:effectRef idx="0">
            <a:schemeClr val="dk1"/>
          </a:effectRef>
          <a:fontRef idx="minor">
            <a:schemeClr val="tx1"/>
          </a:fontRef>
        </p:style>
      </p:cxnSp>
      <p:sp>
        <p:nvSpPr>
          <p:cNvPr id="5" name="文本框 4"/>
          <p:cNvSpPr txBox="1"/>
          <p:nvPr/>
        </p:nvSpPr>
        <p:spPr>
          <a:xfrm>
            <a:off x="5200261" y="99379"/>
            <a:ext cx="905069" cy="369332"/>
          </a:xfrm>
          <a:prstGeom prst="rect">
            <a:avLst/>
          </a:prstGeom>
          <a:noFill/>
        </p:spPr>
        <p:txBody>
          <a:bodyPr wrap="square" rtlCol="0">
            <a:spAutoFit/>
          </a:bodyPr>
          <a:lstStyle/>
          <a:p>
            <a:r>
              <a:rPr lang="zh-CN" altLang="en-US" dirty="0"/>
              <a:t>复现</a:t>
            </a:r>
          </a:p>
        </p:txBody>
      </p:sp>
      <p:sp>
        <p:nvSpPr>
          <p:cNvPr id="10" name="文本框 9"/>
          <p:cNvSpPr txBox="1"/>
          <p:nvPr/>
        </p:nvSpPr>
        <p:spPr>
          <a:xfrm>
            <a:off x="6397690" y="99379"/>
            <a:ext cx="905069" cy="369332"/>
          </a:xfrm>
          <a:prstGeom prst="rect">
            <a:avLst/>
          </a:prstGeom>
          <a:noFill/>
        </p:spPr>
        <p:txBody>
          <a:bodyPr wrap="square" rtlCol="0">
            <a:spAutoFit/>
          </a:bodyPr>
          <a:lstStyle/>
          <a:p>
            <a:r>
              <a:rPr lang="zh-CN" altLang="en-US" dirty="0"/>
              <a:t>论文</a:t>
            </a:r>
          </a:p>
        </p:txBody>
      </p:sp>
      <p:pic>
        <p:nvPicPr>
          <p:cNvPr id="2" name="图片 1"/>
          <p:cNvPicPr>
            <a:picLocks noChangeAspect="1"/>
          </p:cNvPicPr>
          <p:nvPr/>
        </p:nvPicPr>
        <p:blipFill>
          <a:blip r:embed="rId3"/>
          <a:stretch>
            <a:fillRect/>
          </a:stretch>
        </p:blipFill>
        <p:spPr>
          <a:xfrm>
            <a:off x="7210618" y="1644039"/>
            <a:ext cx="3483259" cy="3916206"/>
          </a:xfrm>
          <a:prstGeom prst="rect">
            <a:avLst/>
          </a:prstGeom>
          <a:ln>
            <a:solidFill>
              <a:schemeClr val="tx1"/>
            </a:solidFill>
          </a:ln>
        </p:spPr>
      </p:pic>
      <p:pic>
        <p:nvPicPr>
          <p:cNvPr id="9" name="图片 8"/>
          <p:cNvPicPr>
            <a:picLocks noChangeAspect="1"/>
          </p:cNvPicPr>
          <p:nvPr/>
        </p:nvPicPr>
        <p:blipFill>
          <a:blip r:embed="rId4"/>
          <a:srcRect l="18705" r="16492"/>
          <a:stretch>
            <a:fillRect/>
          </a:stretch>
        </p:blipFill>
        <p:spPr>
          <a:xfrm>
            <a:off x="880923" y="2122631"/>
            <a:ext cx="3730613" cy="3010426"/>
          </a:xfrm>
          <a:prstGeom prst="rect">
            <a:avLst/>
          </a:prstGeom>
          <a:ln>
            <a:solidFill>
              <a:schemeClr val="tx1"/>
            </a:solidFill>
          </a:ln>
        </p:spPr>
      </p:pic>
      <p:sp>
        <p:nvSpPr>
          <p:cNvPr id="11" name="文本框 10"/>
          <p:cNvSpPr txBox="1"/>
          <p:nvPr/>
        </p:nvSpPr>
        <p:spPr>
          <a:xfrm>
            <a:off x="3117742" y="586941"/>
            <a:ext cx="5956515" cy="646331"/>
          </a:xfrm>
          <a:prstGeom prst="rect">
            <a:avLst/>
          </a:prstGeom>
          <a:solidFill>
            <a:srgbClr val="FBFBFB"/>
          </a:solidFill>
        </p:spPr>
        <p:txBody>
          <a:bodyPr wrap="square" rtlCol="0">
            <a:spAutoFit/>
          </a:bodyPr>
          <a:lstStyle/>
          <a:p>
            <a:pPr algn="ctr"/>
            <a:r>
              <a:rPr lang="en-US" altLang="zh-CN" sz="3600" dirty="0"/>
              <a:t>TOP25 HUB</a:t>
            </a:r>
            <a:r>
              <a:rPr lang="zh-CN" altLang="en-US" sz="3600" dirty="0"/>
              <a:t>基因 </a:t>
            </a:r>
            <a:r>
              <a:rPr lang="en-US" altLang="zh-CN" sz="3600" dirty="0"/>
              <a:t>PPI</a:t>
            </a:r>
            <a:r>
              <a:rPr lang="zh-CN" altLang="en-US" sz="3600" dirty="0"/>
              <a:t>网络图</a:t>
            </a:r>
          </a:p>
        </p:txBody>
      </p:sp>
      <p:sp>
        <p:nvSpPr>
          <p:cNvPr id="6" name="文本框 5"/>
          <p:cNvSpPr txBox="1"/>
          <p:nvPr/>
        </p:nvSpPr>
        <p:spPr>
          <a:xfrm>
            <a:off x="7210619" y="1753299"/>
            <a:ext cx="289140" cy="369332"/>
          </a:xfrm>
          <a:prstGeom prst="rect">
            <a:avLst/>
          </a:prstGeom>
          <a:solidFill>
            <a:schemeClr val="bg1"/>
          </a:solidFill>
        </p:spPr>
        <p:txBody>
          <a:bodyPr wrap="square" rtlCol="0">
            <a:spAutoFit/>
          </a:bodyPr>
          <a:lstStyle/>
          <a:p>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结果比对</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cxnSp>
        <p:nvCxnSpPr>
          <p:cNvPr id="4" name="直接连接符 3"/>
          <p:cNvCxnSpPr>
            <a:stCxn id="16" idx="2"/>
          </p:cNvCxnSpPr>
          <p:nvPr/>
        </p:nvCxnSpPr>
        <p:spPr>
          <a:xfrm>
            <a:off x="6096000" y="1233272"/>
            <a:ext cx="9330" cy="5693735"/>
          </a:xfrm>
          <a:prstGeom prst="line">
            <a:avLst/>
          </a:prstGeom>
          <a:ln w="57150"/>
        </p:spPr>
        <p:style>
          <a:lnRef idx="1">
            <a:schemeClr val="dk1"/>
          </a:lnRef>
          <a:fillRef idx="0">
            <a:schemeClr val="dk1"/>
          </a:fillRef>
          <a:effectRef idx="0">
            <a:schemeClr val="dk1"/>
          </a:effectRef>
          <a:fontRef idx="minor">
            <a:schemeClr val="tx1"/>
          </a:fontRef>
        </p:style>
      </p:cxnSp>
      <p:sp>
        <p:nvSpPr>
          <p:cNvPr id="5" name="文本框 4"/>
          <p:cNvSpPr txBox="1"/>
          <p:nvPr/>
        </p:nvSpPr>
        <p:spPr>
          <a:xfrm>
            <a:off x="5200261" y="99379"/>
            <a:ext cx="905069" cy="369332"/>
          </a:xfrm>
          <a:prstGeom prst="rect">
            <a:avLst/>
          </a:prstGeom>
          <a:noFill/>
        </p:spPr>
        <p:txBody>
          <a:bodyPr wrap="square" rtlCol="0">
            <a:spAutoFit/>
          </a:bodyPr>
          <a:lstStyle/>
          <a:p>
            <a:r>
              <a:rPr lang="zh-CN" altLang="en-US" dirty="0"/>
              <a:t>复现</a:t>
            </a:r>
          </a:p>
        </p:txBody>
      </p:sp>
      <p:sp>
        <p:nvSpPr>
          <p:cNvPr id="10" name="文本框 9"/>
          <p:cNvSpPr txBox="1"/>
          <p:nvPr/>
        </p:nvSpPr>
        <p:spPr>
          <a:xfrm>
            <a:off x="6397690" y="99379"/>
            <a:ext cx="905069" cy="369332"/>
          </a:xfrm>
          <a:prstGeom prst="rect">
            <a:avLst/>
          </a:prstGeom>
          <a:noFill/>
        </p:spPr>
        <p:txBody>
          <a:bodyPr wrap="square" rtlCol="0">
            <a:spAutoFit/>
          </a:bodyPr>
          <a:lstStyle/>
          <a:p>
            <a:r>
              <a:rPr lang="zh-CN" altLang="en-US" dirty="0"/>
              <a:t>论文</a:t>
            </a:r>
          </a:p>
        </p:txBody>
      </p:sp>
      <p:pic>
        <p:nvPicPr>
          <p:cNvPr id="2" name="图片 1"/>
          <p:cNvPicPr>
            <a:picLocks noChangeAspect="1"/>
          </p:cNvPicPr>
          <p:nvPr/>
        </p:nvPicPr>
        <p:blipFill>
          <a:blip r:embed="rId3"/>
          <a:stretch>
            <a:fillRect/>
          </a:stretch>
        </p:blipFill>
        <p:spPr>
          <a:xfrm>
            <a:off x="6369175" y="1766571"/>
            <a:ext cx="5612553" cy="3812536"/>
          </a:xfrm>
          <a:prstGeom prst="rect">
            <a:avLst/>
          </a:prstGeom>
          <a:ln>
            <a:solidFill>
              <a:schemeClr val="tx1"/>
            </a:solidFill>
          </a:ln>
        </p:spPr>
      </p:pic>
      <p:pic>
        <p:nvPicPr>
          <p:cNvPr id="9" name="图片 8" descr=")}P2]LENK]JX50P(TMNW%JF"/>
          <p:cNvPicPr>
            <a:picLocks noChangeAspect="1"/>
          </p:cNvPicPr>
          <p:nvPr/>
        </p:nvPicPr>
        <p:blipFill rotWithShape="1">
          <a:blip r:embed="rId4"/>
          <a:srcRect l="4251"/>
          <a:stretch>
            <a:fillRect/>
          </a:stretch>
        </p:blipFill>
        <p:spPr>
          <a:xfrm>
            <a:off x="2187033" y="2088789"/>
            <a:ext cx="1707334" cy="1435043"/>
          </a:xfrm>
          <a:prstGeom prst="rect">
            <a:avLst/>
          </a:prstGeom>
          <a:ln>
            <a:solidFill>
              <a:schemeClr val="tx1"/>
            </a:solidFill>
          </a:ln>
        </p:spPr>
      </p:pic>
      <p:pic>
        <p:nvPicPr>
          <p:cNvPr id="11" name="图片 10" descr="YIU6R%7F2YT(CW_EE7XYAD6"/>
          <p:cNvPicPr>
            <a:picLocks noChangeAspect="1"/>
          </p:cNvPicPr>
          <p:nvPr/>
        </p:nvPicPr>
        <p:blipFill>
          <a:blip r:embed="rId5"/>
          <a:stretch>
            <a:fillRect/>
          </a:stretch>
        </p:blipFill>
        <p:spPr>
          <a:xfrm>
            <a:off x="2183264" y="3878149"/>
            <a:ext cx="1707329" cy="1443503"/>
          </a:xfrm>
          <a:prstGeom prst="rect">
            <a:avLst/>
          </a:prstGeom>
          <a:ln>
            <a:solidFill>
              <a:schemeClr val="tx1"/>
            </a:solidFill>
          </a:ln>
        </p:spPr>
      </p:pic>
      <p:pic>
        <p:nvPicPr>
          <p:cNvPr id="12" name="图片 11" descr="[UE2BGT0XI_Y]){HK0QSUCG"/>
          <p:cNvPicPr>
            <a:picLocks noChangeAspect="1"/>
          </p:cNvPicPr>
          <p:nvPr/>
        </p:nvPicPr>
        <p:blipFill>
          <a:blip r:embed="rId6"/>
          <a:stretch>
            <a:fillRect/>
          </a:stretch>
        </p:blipFill>
        <p:spPr>
          <a:xfrm>
            <a:off x="346388" y="2088789"/>
            <a:ext cx="1544529" cy="1435043"/>
          </a:xfrm>
          <a:prstGeom prst="rect">
            <a:avLst/>
          </a:prstGeom>
          <a:ln>
            <a:solidFill>
              <a:schemeClr val="tx1"/>
            </a:solidFill>
          </a:ln>
        </p:spPr>
      </p:pic>
      <p:pic>
        <p:nvPicPr>
          <p:cNvPr id="13" name="图片 12" descr="07RMJOWQ1I`M9AZ~{3_G~H5"/>
          <p:cNvPicPr>
            <a:picLocks noChangeAspect="1"/>
          </p:cNvPicPr>
          <p:nvPr/>
        </p:nvPicPr>
        <p:blipFill>
          <a:blip r:embed="rId7"/>
          <a:srcRect r="9552"/>
          <a:stretch>
            <a:fillRect/>
          </a:stretch>
        </p:blipFill>
        <p:spPr>
          <a:xfrm>
            <a:off x="346388" y="3878150"/>
            <a:ext cx="1544518" cy="1440393"/>
          </a:xfrm>
          <a:prstGeom prst="rect">
            <a:avLst/>
          </a:prstGeom>
          <a:ln>
            <a:solidFill>
              <a:schemeClr val="tx1"/>
            </a:solidFill>
          </a:ln>
        </p:spPr>
      </p:pic>
      <p:pic>
        <p:nvPicPr>
          <p:cNvPr id="15" name="图片 14" descr="IKRW4XUJNPV8XW4PJKBCF1J"/>
          <p:cNvPicPr>
            <a:picLocks noChangeAspect="1"/>
          </p:cNvPicPr>
          <p:nvPr/>
        </p:nvPicPr>
        <p:blipFill>
          <a:blip r:embed="rId8"/>
          <a:stretch>
            <a:fillRect/>
          </a:stretch>
        </p:blipFill>
        <p:spPr>
          <a:xfrm>
            <a:off x="4190483" y="2088789"/>
            <a:ext cx="1651003" cy="1435043"/>
          </a:xfrm>
          <a:prstGeom prst="rect">
            <a:avLst/>
          </a:prstGeom>
          <a:ln>
            <a:solidFill>
              <a:schemeClr val="tx1"/>
            </a:solidFill>
          </a:ln>
        </p:spPr>
      </p:pic>
      <p:sp>
        <p:nvSpPr>
          <p:cNvPr id="16" name="文本框 15"/>
          <p:cNvSpPr txBox="1"/>
          <p:nvPr/>
        </p:nvSpPr>
        <p:spPr>
          <a:xfrm>
            <a:off x="3117742" y="586941"/>
            <a:ext cx="5956515" cy="646331"/>
          </a:xfrm>
          <a:prstGeom prst="rect">
            <a:avLst/>
          </a:prstGeom>
          <a:solidFill>
            <a:srgbClr val="FBFBFB"/>
          </a:solidFill>
        </p:spPr>
        <p:txBody>
          <a:bodyPr wrap="square" rtlCol="0">
            <a:spAutoFit/>
          </a:bodyPr>
          <a:lstStyle/>
          <a:p>
            <a:pPr algn="ctr"/>
            <a:r>
              <a:rPr lang="en-US" altLang="zh-CN" sz="3600" dirty="0"/>
              <a:t>HUB</a:t>
            </a:r>
            <a:r>
              <a:rPr lang="zh-CN" altLang="en-US" sz="3600" dirty="0"/>
              <a:t>基因生存分析图</a:t>
            </a:r>
          </a:p>
        </p:txBody>
      </p:sp>
      <p:cxnSp>
        <p:nvCxnSpPr>
          <p:cNvPr id="22" name="直接连接符 21"/>
          <p:cNvCxnSpPr>
            <a:endCxn id="16" idx="0"/>
          </p:cNvCxnSpPr>
          <p:nvPr/>
        </p:nvCxnSpPr>
        <p:spPr>
          <a:xfrm flipH="1">
            <a:off x="6096000" y="-114300"/>
            <a:ext cx="9330" cy="701241"/>
          </a:xfrm>
          <a:prstGeom prst="line">
            <a:avLst/>
          </a:prstGeom>
          <a:ln w="57150"/>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en-US" altLang="zh-CN" dirty="0"/>
                <a:t>HUB</a:t>
              </a:r>
              <a:r>
                <a:rPr lang="zh-CN" altLang="en-US" dirty="0"/>
                <a:t>基因功能分析</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 name="文本框 2"/>
          <p:cNvSpPr txBox="1"/>
          <p:nvPr/>
        </p:nvSpPr>
        <p:spPr>
          <a:xfrm>
            <a:off x="1371600" y="1371600"/>
            <a:ext cx="9448800" cy="369332"/>
          </a:xfrm>
          <a:prstGeom prst="rect">
            <a:avLst/>
          </a:prstGeom>
          <a:noFill/>
        </p:spPr>
        <p:txBody>
          <a:bodyPr wrap="square" rtlCol="0">
            <a:spAutoFit/>
          </a:bodyPr>
          <a:lstStyle/>
          <a:p>
            <a:r>
              <a:rPr lang="zh-CN" altLang="en-US" dirty="0"/>
              <a:t>我们实验获取的</a:t>
            </a:r>
            <a:r>
              <a:rPr lang="en-US" altLang="zh-CN" dirty="0"/>
              <a:t>5</a:t>
            </a:r>
            <a:r>
              <a:rPr lang="zh-CN" altLang="en-US" dirty="0"/>
              <a:t>个</a:t>
            </a:r>
            <a:r>
              <a:rPr lang="en-US" altLang="zh-CN" dirty="0"/>
              <a:t>HUB</a:t>
            </a:r>
            <a:r>
              <a:rPr lang="zh-CN" altLang="en-US" dirty="0"/>
              <a:t>基因与原论文相比有</a:t>
            </a:r>
            <a:r>
              <a:rPr lang="zh-CN" altLang="en-US" dirty="0">
                <a:solidFill>
                  <a:srgbClr val="FF0000"/>
                </a:solidFill>
              </a:rPr>
              <a:t>两个相同</a:t>
            </a:r>
            <a:r>
              <a:rPr lang="zh-CN" altLang="en-US" dirty="0"/>
              <a:t>的基因，他们的名称与功能如下：</a:t>
            </a:r>
          </a:p>
        </p:txBody>
      </p:sp>
      <p:sp>
        <p:nvSpPr>
          <p:cNvPr id="6" name="矩形 5"/>
          <p:cNvSpPr/>
          <p:nvPr/>
        </p:nvSpPr>
        <p:spPr>
          <a:xfrm>
            <a:off x="1371600" y="4062710"/>
            <a:ext cx="8858249" cy="646331"/>
          </a:xfrm>
          <a:prstGeom prst="rect">
            <a:avLst/>
          </a:prstGeom>
        </p:spPr>
        <p:txBody>
          <a:bodyPr wrap="square">
            <a:spAutoFit/>
          </a:bodyPr>
          <a:lstStyle/>
          <a:p>
            <a:r>
              <a:rPr lang="en-US" altLang="zh-CN" dirty="0"/>
              <a:t>CCNA2</a:t>
            </a:r>
            <a:r>
              <a:rPr lang="zh-CN" altLang="en-US" dirty="0"/>
              <a:t>：编码细胞周期蛋白既控制细胞周期的 </a:t>
            </a:r>
            <a:r>
              <a:rPr lang="en-US" altLang="zh-CN" dirty="0"/>
              <a:t>G1/S</a:t>
            </a:r>
            <a:r>
              <a:rPr lang="zh-CN" altLang="en-US" dirty="0"/>
              <a:t>，也控制细胞周期的 </a:t>
            </a:r>
            <a:r>
              <a:rPr lang="en-US" altLang="zh-CN" dirty="0"/>
              <a:t>G2/M </a:t>
            </a:r>
            <a:r>
              <a:rPr lang="zh-CN" altLang="en-US" dirty="0"/>
              <a:t>过渡。其蛋白表达在多种肿瘤中均有升高，是预测生存或早期复发的预后标志物。</a:t>
            </a:r>
          </a:p>
        </p:txBody>
      </p:sp>
      <p:sp>
        <p:nvSpPr>
          <p:cNvPr id="7" name="矩形 6"/>
          <p:cNvSpPr/>
          <p:nvPr/>
        </p:nvSpPr>
        <p:spPr>
          <a:xfrm>
            <a:off x="1371600" y="1912077"/>
            <a:ext cx="8858249" cy="1754326"/>
          </a:xfrm>
          <a:prstGeom prst="rect">
            <a:avLst/>
          </a:prstGeom>
        </p:spPr>
        <p:txBody>
          <a:bodyPr wrap="square">
            <a:spAutoFit/>
          </a:bodyPr>
          <a:lstStyle/>
          <a:p>
            <a:r>
              <a:rPr lang="en-US" altLang="zh-CN" dirty="0"/>
              <a:t>CCNB1 </a:t>
            </a:r>
            <a:r>
              <a:rPr lang="zh-CN" altLang="en-US" dirty="0"/>
              <a:t>：参与有丝分裂的关键调控蛋白，是细胞周期中 </a:t>
            </a:r>
            <a:r>
              <a:rPr lang="en-US" altLang="zh-CN" dirty="0"/>
              <a:t>G2/M </a:t>
            </a:r>
            <a:r>
              <a:rPr lang="zh-CN" altLang="en-US" dirty="0"/>
              <a:t>转化的关键蛋白。有研究称其能抑制人肿瘤细胞的增殖，诱导细胞凋亡。</a:t>
            </a:r>
            <a:r>
              <a:rPr lang="en-US" altLang="zh-CN" dirty="0"/>
              <a:t>CCNB1 </a:t>
            </a:r>
            <a:r>
              <a:rPr lang="zh-CN" altLang="en-US" dirty="0"/>
              <a:t>的表达在非小细胞肺癌中占显著比例，但并非所有类型的非小细胞肺癌中都有表达。研究发现，</a:t>
            </a:r>
            <a:r>
              <a:rPr lang="en-US" altLang="zh-CN" dirty="0"/>
              <a:t>NSCLC </a:t>
            </a:r>
            <a:r>
              <a:rPr lang="zh-CN" altLang="en-US" dirty="0"/>
              <a:t>的不同亚型不仅在生物学上存在差异，而且在 </a:t>
            </a:r>
            <a:r>
              <a:rPr lang="en-US" altLang="zh-CN" dirty="0"/>
              <a:t>CCNB1 </a:t>
            </a:r>
            <a:r>
              <a:rPr lang="zh-CN" altLang="en-US" dirty="0"/>
              <a:t>表达上也存在差异。在所有的组织学亚型中，</a:t>
            </a:r>
            <a:r>
              <a:rPr lang="en-US" altLang="zh-CN" dirty="0"/>
              <a:t>CCNB1 </a:t>
            </a:r>
            <a:r>
              <a:rPr lang="zh-CN" altLang="en-US" dirty="0"/>
              <a:t>的过表达在鳞状细胞癌</a:t>
            </a:r>
            <a:r>
              <a:rPr lang="en-US" altLang="zh-CN" dirty="0"/>
              <a:t>(SCC)</a:t>
            </a:r>
            <a:r>
              <a:rPr lang="zh-CN" altLang="en-US" dirty="0"/>
              <a:t>亚型中更为常见。据研究，这种过表达也会影响患者的生存时间，可能是 </a:t>
            </a:r>
            <a:r>
              <a:rPr lang="en-US" altLang="zh-CN" dirty="0"/>
              <a:t>SCC </a:t>
            </a:r>
            <a:r>
              <a:rPr lang="zh-CN" altLang="en-US" dirty="0"/>
              <a:t>亚型 </a:t>
            </a:r>
            <a:r>
              <a:rPr lang="en-US" altLang="zh-CN" dirty="0"/>
              <a:t>NSCLC </a:t>
            </a:r>
            <a:r>
              <a:rPr lang="zh-CN" altLang="en-US" dirty="0"/>
              <a:t>患者的不良预后标志物。</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en-US" altLang="zh-CN" dirty="0"/>
                <a:t>HUB</a:t>
              </a:r>
              <a:r>
                <a:rPr lang="zh-CN" altLang="en-US" dirty="0"/>
                <a:t>基因功能分析</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 name="文本框 2"/>
          <p:cNvSpPr txBox="1"/>
          <p:nvPr/>
        </p:nvSpPr>
        <p:spPr>
          <a:xfrm>
            <a:off x="1371600" y="1371600"/>
            <a:ext cx="9448800" cy="369332"/>
          </a:xfrm>
          <a:prstGeom prst="rect">
            <a:avLst/>
          </a:prstGeom>
          <a:noFill/>
        </p:spPr>
        <p:txBody>
          <a:bodyPr wrap="square" rtlCol="0">
            <a:spAutoFit/>
          </a:bodyPr>
          <a:lstStyle/>
          <a:p>
            <a:r>
              <a:rPr lang="zh-CN" altLang="en-US" dirty="0"/>
              <a:t>我们实验获取的</a:t>
            </a:r>
            <a:r>
              <a:rPr lang="en-US" altLang="zh-CN" dirty="0"/>
              <a:t>5</a:t>
            </a:r>
            <a:r>
              <a:rPr lang="zh-CN" altLang="en-US" dirty="0"/>
              <a:t>个</a:t>
            </a:r>
            <a:r>
              <a:rPr lang="en-US" altLang="zh-CN" dirty="0"/>
              <a:t>HUB</a:t>
            </a:r>
            <a:r>
              <a:rPr lang="zh-CN" altLang="en-US" dirty="0"/>
              <a:t>基因与原论文相比有</a:t>
            </a:r>
            <a:r>
              <a:rPr lang="zh-CN" altLang="en-US" dirty="0">
                <a:solidFill>
                  <a:srgbClr val="FF0000"/>
                </a:solidFill>
              </a:rPr>
              <a:t>三个不同</a:t>
            </a:r>
            <a:r>
              <a:rPr lang="zh-CN" altLang="en-US" dirty="0"/>
              <a:t>的基因，他们的名称与功能如下：</a:t>
            </a:r>
          </a:p>
        </p:txBody>
      </p:sp>
      <p:sp>
        <p:nvSpPr>
          <p:cNvPr id="6" name="矩形 5"/>
          <p:cNvSpPr/>
          <p:nvPr/>
        </p:nvSpPr>
        <p:spPr>
          <a:xfrm>
            <a:off x="1371600" y="1898396"/>
            <a:ext cx="8953500" cy="923330"/>
          </a:xfrm>
          <a:prstGeom prst="rect">
            <a:avLst/>
          </a:prstGeom>
        </p:spPr>
        <p:txBody>
          <a:bodyPr wrap="square">
            <a:spAutoFit/>
          </a:bodyPr>
          <a:lstStyle/>
          <a:p>
            <a:r>
              <a:rPr lang="en-US" altLang="zh-CN" dirty="0"/>
              <a:t>MKI67</a:t>
            </a:r>
            <a:r>
              <a:rPr lang="zh-CN" altLang="en-US" dirty="0"/>
              <a:t>：可以转录出</a:t>
            </a:r>
            <a:r>
              <a:rPr lang="en-US" altLang="zh-CN" dirty="0"/>
              <a:t>KKi-67</a:t>
            </a:r>
            <a:r>
              <a:rPr lang="zh-CN" altLang="en-US" dirty="0"/>
              <a:t>是一种核蛋白，与核糖体</a:t>
            </a:r>
            <a:r>
              <a:rPr lang="en-US" altLang="zh-CN" dirty="0"/>
              <a:t>RNA</a:t>
            </a:r>
            <a:r>
              <a:rPr lang="zh-CN" altLang="en-US" dirty="0"/>
              <a:t>转录有关 。</a:t>
            </a:r>
            <a:r>
              <a:rPr lang="en-US" altLang="zh-CN" dirty="0"/>
              <a:t>Ki-67</a:t>
            </a:r>
            <a:r>
              <a:rPr lang="zh-CN" altLang="en-US" dirty="0"/>
              <a:t>的失活核糖体</a:t>
            </a:r>
            <a:r>
              <a:rPr lang="en-US" altLang="zh-CN" dirty="0"/>
              <a:t>RNA</a:t>
            </a:r>
            <a:r>
              <a:rPr lang="zh-CN" altLang="en-US" dirty="0"/>
              <a:t>合成受限。可以作为一个细胞增殖的标记物。在病理报告中的指数高低与许多肿瘤分化程度、浸润、转移及预后密切相关。</a:t>
            </a:r>
          </a:p>
        </p:txBody>
      </p:sp>
      <p:sp>
        <p:nvSpPr>
          <p:cNvPr id="7" name="矩形 6"/>
          <p:cNvSpPr/>
          <p:nvPr/>
        </p:nvSpPr>
        <p:spPr>
          <a:xfrm>
            <a:off x="1371598" y="3050625"/>
            <a:ext cx="8953499" cy="1200329"/>
          </a:xfrm>
          <a:prstGeom prst="rect">
            <a:avLst/>
          </a:prstGeom>
        </p:spPr>
        <p:txBody>
          <a:bodyPr wrap="square">
            <a:spAutoFit/>
          </a:bodyPr>
          <a:lstStyle/>
          <a:p>
            <a:r>
              <a:rPr lang="en-US" altLang="zh-CN" dirty="0"/>
              <a:t>EZH2</a:t>
            </a:r>
            <a:r>
              <a:rPr lang="zh-CN" altLang="en-US" dirty="0"/>
              <a:t>：位于</a:t>
            </a:r>
            <a:r>
              <a:rPr lang="en-US" altLang="zh-CN" dirty="0"/>
              <a:t>7</a:t>
            </a:r>
            <a:r>
              <a:rPr lang="zh-CN" altLang="en-US" dirty="0"/>
              <a:t>号染色体的基因。该基因编码多梳族</a:t>
            </a:r>
            <a:r>
              <a:rPr lang="en-US" altLang="zh-CN" dirty="0"/>
              <a:t>(PCG)</a:t>
            </a:r>
            <a:r>
              <a:rPr lang="zh-CN" altLang="en-US" dirty="0"/>
              <a:t>家族的一个成员。</a:t>
            </a:r>
            <a:r>
              <a:rPr lang="en-US" altLang="zh-CN" dirty="0"/>
              <a:t>PCG</a:t>
            </a:r>
            <a:r>
              <a:rPr lang="zh-CN" altLang="en-US" dirty="0"/>
              <a:t>家族成员形成多聚蛋白复合物，参与维持基因在连续几代细胞中的转录抑制状态。该蛋白与胚胎外胚层发育蛋白、</a:t>
            </a:r>
            <a:r>
              <a:rPr lang="en-US" altLang="zh-CN" dirty="0"/>
              <a:t>Vav1</a:t>
            </a:r>
            <a:r>
              <a:rPr lang="zh-CN" altLang="en-US" dirty="0"/>
              <a:t>癌蛋白和</a:t>
            </a:r>
            <a:r>
              <a:rPr lang="en-US" altLang="zh-CN" dirty="0"/>
              <a:t>X-</a:t>
            </a:r>
            <a:r>
              <a:rPr lang="zh-CN" altLang="en-US" dirty="0"/>
              <a:t>连锁核蛋白有关。这种蛋白可能在造血和中枢神经系统中起作用。</a:t>
            </a:r>
          </a:p>
        </p:txBody>
      </p:sp>
      <p:sp>
        <p:nvSpPr>
          <p:cNvPr id="8" name="矩形 7"/>
          <p:cNvSpPr/>
          <p:nvPr/>
        </p:nvSpPr>
        <p:spPr>
          <a:xfrm>
            <a:off x="1371599" y="4479853"/>
            <a:ext cx="8953499" cy="1477328"/>
          </a:xfrm>
          <a:prstGeom prst="rect">
            <a:avLst/>
          </a:prstGeom>
        </p:spPr>
        <p:txBody>
          <a:bodyPr wrap="square">
            <a:spAutoFit/>
          </a:bodyPr>
          <a:lstStyle/>
          <a:p>
            <a:r>
              <a:rPr lang="en-US" altLang="zh-CN" dirty="0"/>
              <a:t>IL6</a:t>
            </a:r>
            <a:r>
              <a:rPr lang="zh-CN" altLang="en-US" dirty="0"/>
              <a:t>：位于</a:t>
            </a:r>
            <a:r>
              <a:rPr lang="en-US" altLang="zh-CN" dirty="0"/>
              <a:t>7</a:t>
            </a:r>
            <a:r>
              <a:rPr lang="zh-CN" altLang="en-US" dirty="0"/>
              <a:t>号染色体的基因。该基因编码一种细胞因子，在炎症和</a:t>
            </a:r>
            <a:r>
              <a:rPr lang="en-US" altLang="zh-CN" dirty="0"/>
              <a:t>B</a:t>
            </a:r>
            <a:r>
              <a:rPr lang="zh-CN" altLang="en-US" dirty="0"/>
              <a:t>细胞成熟过程中发挥作用。此外，编码的蛋白质已被证明是一种内源性热原，能够在自身免疫性疾病或感染的人中诱发发烧。这种蛋白主要产生于急性和慢性炎症部位，在那里它被分泌到血清中。该基因的功能与多种炎症相关疾病状态有关，包括对糖尿病和系统性幼年类风湿性关节炎等。</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差异原因分析</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9" name="矩形 8"/>
          <p:cNvSpPr/>
          <p:nvPr/>
        </p:nvSpPr>
        <p:spPr>
          <a:xfrm>
            <a:off x="825800" y="1930159"/>
            <a:ext cx="10612058" cy="4708981"/>
          </a:xfrm>
          <a:prstGeom prst="rect">
            <a:avLst/>
          </a:prstGeom>
        </p:spPr>
        <p:txBody>
          <a:bodyPr wrap="square">
            <a:spAutoFit/>
          </a:bodyPr>
          <a:lstStyle/>
          <a:p>
            <a:r>
              <a:rPr lang="zh-CN" altLang="en-US" sz="2000" dirty="0"/>
              <a:t>第一点：</a:t>
            </a:r>
            <a:r>
              <a:rPr lang="zh-CN" altLang="en-US" sz="2000" dirty="0">
                <a:solidFill>
                  <a:srgbClr val="FF0000"/>
                </a:solidFill>
              </a:rPr>
              <a:t>原基因矩阵数据更新</a:t>
            </a:r>
            <a:r>
              <a:rPr lang="zh-CN" altLang="en-US" sz="2000" dirty="0"/>
              <a:t>。该文章写于</a:t>
            </a:r>
            <a:r>
              <a:rPr lang="en-US" altLang="zh-CN" sz="2000" dirty="0"/>
              <a:t>2017</a:t>
            </a:r>
            <a:r>
              <a:rPr lang="zh-CN" altLang="en-US" sz="2000" dirty="0"/>
              <a:t>年，而在这之后，四个基因矩阵数据都发生了更新，所以得出的结果可能与原文章不同。</a:t>
            </a:r>
            <a:endParaRPr lang="en-US" altLang="zh-CN" sz="2000" dirty="0"/>
          </a:p>
          <a:p>
            <a:endParaRPr lang="en-US" altLang="zh-CN" sz="2000" dirty="0"/>
          </a:p>
          <a:p>
            <a:r>
              <a:rPr lang="zh-CN" altLang="en-US" sz="2000" dirty="0"/>
              <a:t>第二点：由于没能找到原文的代码，所以我们在</a:t>
            </a:r>
            <a:r>
              <a:rPr lang="zh-CN" altLang="en-US" sz="2000" dirty="0">
                <a:solidFill>
                  <a:srgbClr val="FF0000"/>
                </a:solidFill>
              </a:rPr>
              <a:t>数据处理的细节上</a:t>
            </a:r>
            <a:r>
              <a:rPr lang="zh-CN" altLang="en-US" sz="2000" dirty="0"/>
              <a:t>与原文作者不同，虽然得出了相似的火山图，但通过</a:t>
            </a:r>
            <a:r>
              <a:rPr lang="en-US" altLang="zh-CN" sz="2000" dirty="0"/>
              <a:t>VENN</a:t>
            </a:r>
            <a:r>
              <a:rPr lang="zh-CN" altLang="en-US" sz="2000" dirty="0"/>
              <a:t>图得出的重叠基因差距较大。</a:t>
            </a:r>
            <a:endParaRPr lang="en-US" altLang="zh-CN" sz="2000" dirty="0"/>
          </a:p>
          <a:p>
            <a:endParaRPr lang="en-US" altLang="zh-CN" sz="2000" dirty="0"/>
          </a:p>
          <a:p>
            <a:r>
              <a:rPr lang="zh-CN" altLang="en-US" sz="2000" dirty="0"/>
              <a:t>第三点：</a:t>
            </a:r>
            <a:r>
              <a:rPr lang="zh-CN" altLang="en-US" sz="2000" dirty="0">
                <a:solidFill>
                  <a:srgbClr val="FF0000"/>
                </a:solidFill>
              </a:rPr>
              <a:t>工具使用设置差异</a:t>
            </a:r>
            <a:r>
              <a:rPr lang="zh-CN" altLang="en-US" sz="2000" dirty="0"/>
              <a:t>。文章使用了多种工具进行分析，但都没有给出详细的参数设置信息，我们使用的一般是比较通用的设置，这也会给结果带来差异。</a:t>
            </a:r>
            <a:endParaRPr lang="en-US" altLang="zh-CN" sz="2000" dirty="0"/>
          </a:p>
          <a:p>
            <a:endParaRPr lang="en-US" altLang="zh-CN" sz="2000" dirty="0"/>
          </a:p>
          <a:p>
            <a:r>
              <a:rPr lang="en-US" altLang="zh-CN" sz="2000" b="1" dirty="0"/>
              <a:t>······</a:t>
            </a:r>
          </a:p>
          <a:p>
            <a:endParaRPr lang="en-US" altLang="zh-CN" sz="2000" dirty="0"/>
          </a:p>
          <a:p>
            <a:endParaRPr lang="en-US" altLang="zh-CN" sz="2000" dirty="0"/>
          </a:p>
          <a:p>
            <a:endParaRPr lang="en-US" altLang="zh-CN" sz="2000" dirty="0"/>
          </a:p>
          <a:p>
            <a:endParaRPr lang="en-US" altLang="zh-CN" sz="2000" dirty="0"/>
          </a:p>
          <a:p>
            <a:endParaRPr lang="zh-CN" altLang="en-US" sz="20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74713" y="0"/>
            <a:ext cx="177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521432" y="850900"/>
            <a:ext cx="2883881" cy="5156200"/>
          </a:xfrm>
          <a:prstGeom prst="rect">
            <a:avLst/>
          </a:prstGeom>
          <a:blipFill>
            <a:blip r:embed="rId3"/>
            <a:srcRect/>
            <a:stretch>
              <a:fillRect l="-91203" r="-1266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p:cNvSpPr/>
          <p:nvPr/>
        </p:nvSpPr>
        <p:spPr>
          <a:xfrm>
            <a:off x="1382713" y="1149350"/>
            <a:ext cx="4521200" cy="4559300"/>
          </a:xfrm>
          <a:custGeom>
            <a:avLst/>
            <a:gdLst>
              <a:gd name="connsiteX0" fmla="*/ 0 w 4521200"/>
              <a:gd name="connsiteY0" fmla="*/ 0 h 4559300"/>
              <a:gd name="connsiteX1" fmla="*/ 4521200 w 4521200"/>
              <a:gd name="connsiteY1" fmla="*/ 0 h 4559300"/>
              <a:gd name="connsiteX2" fmla="*/ 4521200 w 4521200"/>
              <a:gd name="connsiteY2" fmla="*/ 549775 h 4559300"/>
              <a:gd name="connsiteX3" fmla="*/ 4447233 w 4521200"/>
              <a:gd name="connsiteY3" fmla="*/ 549775 h 4559300"/>
              <a:gd name="connsiteX4" fmla="*/ 4447233 w 4521200"/>
              <a:gd name="connsiteY4" fmla="*/ 73967 h 4559300"/>
              <a:gd name="connsiteX5" fmla="*/ 73967 w 4521200"/>
              <a:gd name="connsiteY5" fmla="*/ 73967 h 4559300"/>
              <a:gd name="connsiteX6" fmla="*/ 73967 w 4521200"/>
              <a:gd name="connsiteY6" fmla="*/ 4485333 h 4559300"/>
              <a:gd name="connsiteX7" fmla="*/ 4447233 w 4521200"/>
              <a:gd name="connsiteY7" fmla="*/ 4485333 h 4559300"/>
              <a:gd name="connsiteX8" fmla="*/ 4447233 w 4521200"/>
              <a:gd name="connsiteY8" fmla="*/ 1380772 h 4559300"/>
              <a:gd name="connsiteX9" fmla="*/ 4521200 w 4521200"/>
              <a:gd name="connsiteY9" fmla="*/ 1380772 h 4559300"/>
              <a:gd name="connsiteX10" fmla="*/ 4521200 w 4521200"/>
              <a:gd name="connsiteY10" fmla="*/ 4559300 h 4559300"/>
              <a:gd name="connsiteX11" fmla="*/ 0 w 4521200"/>
              <a:gd name="connsiteY11" fmla="*/ 4559300 h 455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21200" h="4559300">
                <a:moveTo>
                  <a:pt x="0" y="0"/>
                </a:moveTo>
                <a:lnTo>
                  <a:pt x="4521200" y="0"/>
                </a:lnTo>
                <a:lnTo>
                  <a:pt x="4521200" y="549775"/>
                </a:lnTo>
                <a:lnTo>
                  <a:pt x="4447233" y="549775"/>
                </a:lnTo>
                <a:lnTo>
                  <a:pt x="4447233" y="73967"/>
                </a:lnTo>
                <a:lnTo>
                  <a:pt x="73967" y="73967"/>
                </a:lnTo>
                <a:lnTo>
                  <a:pt x="73967" y="4485333"/>
                </a:lnTo>
                <a:lnTo>
                  <a:pt x="4447233" y="4485333"/>
                </a:lnTo>
                <a:lnTo>
                  <a:pt x="4447233" y="1380772"/>
                </a:lnTo>
                <a:lnTo>
                  <a:pt x="4521200" y="1380772"/>
                </a:lnTo>
                <a:lnTo>
                  <a:pt x="4521200" y="4559300"/>
                </a:lnTo>
                <a:lnTo>
                  <a:pt x="0" y="45593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文本框 4"/>
          <p:cNvSpPr txBox="1"/>
          <p:nvPr/>
        </p:nvSpPr>
        <p:spPr>
          <a:xfrm>
            <a:off x="4599216" y="1699125"/>
            <a:ext cx="2507794" cy="830997"/>
          </a:xfrm>
          <a:prstGeom prst="rect">
            <a:avLst/>
          </a:prstGeom>
          <a:noFill/>
        </p:spPr>
        <p:txBody>
          <a:bodyPr wrap="square" rtlCol="0">
            <a:spAutoFit/>
            <a:scene3d>
              <a:camera prst="orthographicFront"/>
              <a:lightRig rig="threePt" dir="t"/>
            </a:scene3d>
            <a:sp3d contourW="12700"/>
          </a:bodyPr>
          <a:lstStyle/>
          <a:p>
            <a:pPr algn="ctr"/>
            <a:r>
              <a:rPr lang="en-US" altLang="zh-CN" sz="4800" dirty="0">
                <a:solidFill>
                  <a:schemeClr val="accent1"/>
                </a:solidFill>
                <a:latin typeface="Century Gothic" panose="020B0502020202020204" pitchFamily="34" charset="0"/>
                <a:cs typeface="经典综艺体简" panose="02010609000101010101" pitchFamily="49" charset="-122"/>
              </a:rPr>
              <a:t>PART 04</a:t>
            </a:r>
            <a:endParaRPr lang="zh-CN" altLang="en-US" sz="4800" dirty="0">
              <a:solidFill>
                <a:schemeClr val="accent1"/>
              </a:solidFill>
              <a:latin typeface="Century Gothic" panose="020B0502020202020204" pitchFamily="34" charset="0"/>
              <a:cs typeface="经典综艺体简" panose="02010609000101010101" pitchFamily="49" charset="-122"/>
            </a:endParaRPr>
          </a:p>
        </p:txBody>
      </p:sp>
      <p:sp>
        <p:nvSpPr>
          <p:cNvPr id="6" name="文本框 5"/>
          <p:cNvSpPr txBox="1"/>
          <p:nvPr/>
        </p:nvSpPr>
        <p:spPr>
          <a:xfrm>
            <a:off x="6295651" y="2881342"/>
            <a:ext cx="4269162"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sz="4400" dirty="0"/>
              <a:t>评价总结</a:t>
            </a:r>
          </a:p>
        </p:txBody>
      </p:sp>
      <p:sp>
        <p:nvSpPr>
          <p:cNvPr id="8" name="文本框 7"/>
          <p:cNvSpPr txBox="1"/>
          <p:nvPr/>
        </p:nvSpPr>
        <p:spPr>
          <a:xfrm>
            <a:off x="6295651" y="3849516"/>
            <a:ext cx="4269162" cy="798873"/>
          </a:xfrm>
          <a:prstGeom prst="rect">
            <a:avLst/>
          </a:prstGeom>
          <a:noFill/>
        </p:spPr>
        <p:txBody>
          <a:bodyPr wrap="square" rtlCol="0">
            <a:spAutoFit/>
            <a:scene3d>
              <a:camera prst="orthographicFront"/>
              <a:lightRig rig="threePt" dir="t"/>
            </a:scene3d>
            <a:sp3d contourW="12700"/>
          </a:bodyPr>
          <a:lstStyle>
            <a:defPPr>
              <a:defRPr lang="en-US"/>
            </a:defPPr>
            <a:lvl1pPr algn="ctr">
              <a:lnSpc>
                <a:spcPct val="120000"/>
              </a:lnSpc>
              <a:defRPr sz="1100">
                <a:solidFill>
                  <a:schemeClr val="bg1">
                    <a:lumMod val="65000"/>
                  </a:schemeClr>
                </a:solidFill>
                <a:latin typeface="Century Gothic" panose="020B0502020202020204" pitchFamily="34" charset="0"/>
              </a:defRPr>
            </a:lvl1pPr>
          </a:lstStyle>
          <a:p>
            <a:pPr marL="228600" indent="-228600" algn="l">
              <a:buAutoNum type="arabicPeriod"/>
            </a:pPr>
            <a:r>
              <a:rPr lang="zh-CN" altLang="en-US" sz="2000" dirty="0">
                <a:solidFill>
                  <a:schemeClr val="tx1">
                    <a:lumMod val="50000"/>
                    <a:lumOff val="50000"/>
                  </a:schemeClr>
                </a:solidFill>
              </a:rPr>
              <a:t>文章评价</a:t>
            </a:r>
            <a:endParaRPr lang="en-US" altLang="zh-CN" sz="2000" dirty="0">
              <a:solidFill>
                <a:schemeClr val="tx1">
                  <a:lumMod val="50000"/>
                  <a:lumOff val="50000"/>
                </a:schemeClr>
              </a:solidFill>
            </a:endParaRPr>
          </a:p>
          <a:p>
            <a:pPr marL="228600" indent="-228600" algn="l">
              <a:buAutoNum type="arabicPeriod"/>
            </a:pPr>
            <a:r>
              <a:rPr lang="zh-CN" altLang="en-US" sz="2000" dirty="0">
                <a:solidFill>
                  <a:schemeClr val="tx1">
                    <a:lumMod val="50000"/>
                    <a:lumOff val="50000"/>
                  </a:schemeClr>
                </a:solidFill>
              </a:rPr>
              <a:t>实验总结</a:t>
            </a:r>
            <a:endParaRPr lang="en-US" altLang="zh-CN" sz="2000" dirty="0">
              <a:solidFill>
                <a:schemeClr val="tx1">
                  <a:lumMod val="50000"/>
                  <a:lumOff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par>
                          <p:cTn id="21" fill="hold">
                            <p:stCondLst>
                              <p:cond delay="1000"/>
                            </p:stCondLst>
                            <p:childTnLst>
                              <p:par>
                                <p:cTn id="22" presetID="2" presetClass="entr" presetSubtype="2"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1+#ppt_w/2"/>
                                          </p:val>
                                        </p:tav>
                                        <p:tav tm="100000">
                                          <p:val>
                                            <p:strVal val="#ppt_x"/>
                                          </p:val>
                                        </p:tav>
                                      </p:tavLst>
                                    </p:anim>
                                    <p:anim calcmode="lin" valueType="num">
                                      <p:cBhvr additive="base">
                                        <p:cTn id="25" dur="500" fill="hold"/>
                                        <p:tgtEl>
                                          <p:spTgt spid="6"/>
                                        </p:tgtEl>
                                        <p:attrNameLst>
                                          <p:attrName>ppt_y</p:attrName>
                                        </p:attrNameLst>
                                      </p:cBhvr>
                                      <p:tavLst>
                                        <p:tav tm="0">
                                          <p:val>
                                            <p:strVal val="#ppt_y"/>
                                          </p:val>
                                        </p:tav>
                                        <p:tav tm="100000">
                                          <p:val>
                                            <p:strVal val="#ppt_y"/>
                                          </p:val>
                                        </p:tav>
                                      </p:tavLst>
                                    </p:anim>
                                  </p:childTnLst>
                                </p:cTn>
                              </p:par>
                            </p:childTnLst>
                          </p:cTn>
                        </p:par>
                        <p:par>
                          <p:cTn id="26" fill="hold">
                            <p:stCondLst>
                              <p:cond delay="1500"/>
                            </p:stCondLst>
                            <p:childTnLst>
                              <p:par>
                                <p:cTn id="27" presetID="22" presetClass="entr" presetSubtype="1"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up)">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animBg="1"/>
      <p:bldP spid="5" grpId="0"/>
      <p:bldP spid="6"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文章评价</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 name="矩形 1"/>
          <p:cNvSpPr/>
          <p:nvPr/>
        </p:nvSpPr>
        <p:spPr>
          <a:xfrm>
            <a:off x="1960340" y="1402994"/>
            <a:ext cx="8051407" cy="1477328"/>
          </a:xfrm>
          <a:prstGeom prst="rect">
            <a:avLst/>
          </a:prstGeom>
        </p:spPr>
        <p:txBody>
          <a:bodyPr wrap="square">
            <a:spAutoFit/>
          </a:bodyPr>
          <a:lstStyle/>
          <a:p>
            <a:r>
              <a:rPr lang="en-US" altLang="zh-CN" dirty="0"/>
              <a:t>	</a:t>
            </a:r>
            <a:r>
              <a:rPr lang="zh-CN" altLang="en-US" dirty="0"/>
              <a:t>该文章对 NSCLC 与正常肺组织之间的关键基因差异进行研究，文章结合丰富的图和表对实验结果进行了细致深入的分析，得到了五个hub 基因并对这些基因的生物学功能进行了深入的讨论，这些基因可能有助于相关医护和研究人员更加全面的了解 NSCLC 的分子机制，并尝试以此作为 NSCLC 诊断以及治疗的分子靶点。</a:t>
            </a:r>
            <a:r>
              <a:rPr lang="en-US" altLang="zh-CN" dirty="0"/>
              <a:t>	</a:t>
            </a:r>
            <a:endParaRPr lang="zh-CN" altLang="en-US" dirty="0"/>
          </a:p>
        </p:txBody>
      </p:sp>
      <p:pic>
        <p:nvPicPr>
          <p:cNvPr id="3" name="图片 2"/>
          <p:cNvPicPr>
            <a:picLocks noChangeAspect="1"/>
          </p:cNvPicPr>
          <p:nvPr/>
        </p:nvPicPr>
        <p:blipFill>
          <a:blip r:embed="rId3"/>
          <a:stretch>
            <a:fillRect/>
          </a:stretch>
        </p:blipFill>
        <p:spPr>
          <a:xfrm>
            <a:off x="2165215" y="3295640"/>
            <a:ext cx="7498730" cy="2842506"/>
          </a:xfrm>
          <a:prstGeom prst="rect">
            <a:avLst/>
          </a:prstGeom>
          <a:ln>
            <a:solidFill>
              <a:schemeClr val="tx1"/>
            </a:solid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实验总结</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pic>
        <p:nvPicPr>
          <p:cNvPr id="2" name="图片 1"/>
          <p:cNvPicPr>
            <a:picLocks noChangeAspect="1"/>
          </p:cNvPicPr>
          <p:nvPr/>
        </p:nvPicPr>
        <p:blipFill>
          <a:blip r:embed="rId3"/>
          <a:stretch>
            <a:fillRect/>
          </a:stretch>
        </p:blipFill>
        <p:spPr>
          <a:xfrm>
            <a:off x="9329487" y="4410156"/>
            <a:ext cx="2533860" cy="2111551"/>
          </a:xfrm>
          <a:prstGeom prst="rect">
            <a:avLst/>
          </a:prstGeom>
          <a:ln>
            <a:solidFill>
              <a:schemeClr val="tx1"/>
            </a:solidFill>
          </a:ln>
        </p:spPr>
      </p:pic>
      <p:sp>
        <p:nvSpPr>
          <p:cNvPr id="3" name="矩形 2"/>
          <p:cNvSpPr/>
          <p:nvPr/>
        </p:nvSpPr>
        <p:spPr>
          <a:xfrm>
            <a:off x="1118249" y="1448026"/>
            <a:ext cx="5102331" cy="4524315"/>
          </a:xfrm>
          <a:prstGeom prst="rect">
            <a:avLst/>
          </a:prstGeom>
        </p:spPr>
        <p:txBody>
          <a:bodyPr wrap="square">
            <a:spAutoFit/>
          </a:bodyPr>
          <a:lstStyle/>
          <a:p>
            <a:r>
              <a:rPr lang="en-US" altLang="zh-CN" dirty="0"/>
              <a:t>	</a:t>
            </a:r>
            <a:r>
              <a:rPr lang="zh-CN" altLang="en-US" dirty="0"/>
              <a:t>文章的研究方法中规中矩，并没有太多创新内容，主要内容是对分析出的</a:t>
            </a:r>
            <a:r>
              <a:rPr lang="en-US" altLang="zh-CN" dirty="0"/>
              <a:t>HUB</a:t>
            </a:r>
            <a:r>
              <a:rPr lang="zh-CN" altLang="en-US" dirty="0"/>
              <a:t>基因结果进行细致深入的探讨。因此该文章的方法流程部分叙述十分简洁。</a:t>
            </a:r>
            <a:endParaRPr lang="en-US" altLang="zh-CN" dirty="0"/>
          </a:p>
          <a:p>
            <a:r>
              <a:rPr lang="en-US" altLang="zh-CN" dirty="0"/>
              <a:t>	</a:t>
            </a:r>
            <a:r>
              <a:rPr lang="zh-CN" altLang="en-US" dirty="0"/>
              <a:t>我们没能找到文章相关的实现源码，所以只能依靠我们自己一步步解决。而由于我们在生物信息学领域的专业知识十分匮乏，导致我们的复现过程困难重重，一步一个坑。</a:t>
            </a:r>
            <a:endParaRPr lang="en-US" altLang="zh-CN" dirty="0"/>
          </a:p>
          <a:p>
            <a:r>
              <a:rPr lang="en-US" altLang="zh-CN" dirty="0"/>
              <a:t>	</a:t>
            </a:r>
            <a:r>
              <a:rPr lang="zh-CN" altLang="en-US" dirty="0"/>
              <a:t>好在最终我们做出了一定的成果，虽然我们的结果和文章本身的结果的相似性十分有限，但我们在这个过程中的收获是无比丰富的：研究方法、实现过程、结果分析以及学会使用各种各样方便高效的生物信息学分析工具</a:t>
            </a:r>
            <a:r>
              <a:rPr lang="en-US" altLang="zh-CN" dirty="0"/>
              <a:t>……</a:t>
            </a:r>
          </a:p>
          <a:p>
            <a:r>
              <a:rPr lang="en-US" altLang="zh-CN" dirty="0"/>
              <a:t>	</a:t>
            </a:r>
            <a:r>
              <a:rPr lang="zh-CN" altLang="en-US" dirty="0"/>
              <a:t>我们努力了，尽力了，欣慰的是，结果对得起我们这些日夜的付出。</a:t>
            </a:r>
            <a:endParaRPr lang="en-US" altLang="zh-CN" dirty="0"/>
          </a:p>
          <a:p>
            <a:r>
              <a:rPr lang="en-US" altLang="zh-CN" dirty="0"/>
              <a:t>	</a:t>
            </a:r>
            <a:endParaRPr lang="zh-CN" altLang="en-US" dirty="0"/>
          </a:p>
        </p:txBody>
      </p:sp>
      <p:pic>
        <p:nvPicPr>
          <p:cNvPr id="4" name="图片 3"/>
          <p:cNvPicPr>
            <a:picLocks noChangeAspect="1"/>
          </p:cNvPicPr>
          <p:nvPr/>
        </p:nvPicPr>
        <p:blipFill>
          <a:blip r:embed="rId4"/>
          <a:stretch>
            <a:fillRect/>
          </a:stretch>
        </p:blipFill>
        <p:spPr>
          <a:xfrm>
            <a:off x="6988980" y="1187315"/>
            <a:ext cx="1981372" cy="3970364"/>
          </a:xfrm>
          <a:prstGeom prst="rect">
            <a:avLst/>
          </a:prstGeom>
          <a:ln>
            <a:solidFill>
              <a:schemeClr val="tx1"/>
            </a:solidFill>
          </a:ln>
        </p:spPr>
      </p:pic>
      <p:pic>
        <p:nvPicPr>
          <p:cNvPr id="5" name="图片 4"/>
          <p:cNvPicPr>
            <a:picLocks noChangeAspect="1"/>
          </p:cNvPicPr>
          <p:nvPr/>
        </p:nvPicPr>
        <p:blipFill>
          <a:blip r:embed="rId5"/>
          <a:stretch>
            <a:fillRect/>
          </a:stretch>
        </p:blipFill>
        <p:spPr>
          <a:xfrm>
            <a:off x="9329487" y="1177983"/>
            <a:ext cx="2019475" cy="2476715"/>
          </a:xfrm>
          <a:prstGeom prst="rect">
            <a:avLst/>
          </a:prstGeom>
          <a:ln>
            <a:solidFill>
              <a:schemeClr val="tx1"/>
            </a:solidFill>
          </a:ln>
        </p:spPr>
      </p:pic>
      <p:sp>
        <p:nvSpPr>
          <p:cNvPr id="6" name="文本框 5"/>
          <p:cNvSpPr txBox="1"/>
          <p:nvPr/>
        </p:nvSpPr>
        <p:spPr>
          <a:xfrm>
            <a:off x="6858906" y="615588"/>
            <a:ext cx="3405673" cy="369332"/>
          </a:xfrm>
          <a:prstGeom prst="rect">
            <a:avLst/>
          </a:prstGeom>
          <a:noFill/>
        </p:spPr>
        <p:txBody>
          <a:bodyPr wrap="square" rtlCol="0">
            <a:spAutoFit/>
          </a:bodyPr>
          <a:lstStyle/>
          <a:p>
            <a:r>
              <a:rPr lang="zh-CN" altLang="en-US" dirty="0"/>
              <a:t>方法步骤就说了这点</a:t>
            </a:r>
          </a:p>
        </p:txBody>
      </p:sp>
      <p:cxnSp>
        <p:nvCxnSpPr>
          <p:cNvPr id="8" name="直接箭头连接符 7"/>
          <p:cNvCxnSpPr/>
          <p:nvPr/>
        </p:nvCxnSpPr>
        <p:spPr>
          <a:xfrm>
            <a:off x="9134667" y="698073"/>
            <a:ext cx="0" cy="26161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74713" y="0"/>
            <a:ext cx="177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521432" y="850900"/>
            <a:ext cx="2883881" cy="5156200"/>
          </a:xfrm>
          <a:prstGeom prst="rect">
            <a:avLst/>
          </a:prstGeom>
          <a:blipFill>
            <a:blip r:embed="rId3"/>
            <a:srcRect/>
            <a:stretch>
              <a:fillRect l="-91203" r="-1266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p:cNvSpPr/>
          <p:nvPr/>
        </p:nvSpPr>
        <p:spPr>
          <a:xfrm>
            <a:off x="1382713" y="1149350"/>
            <a:ext cx="4521200" cy="4559300"/>
          </a:xfrm>
          <a:custGeom>
            <a:avLst/>
            <a:gdLst>
              <a:gd name="connsiteX0" fmla="*/ 0 w 4521200"/>
              <a:gd name="connsiteY0" fmla="*/ 0 h 4559300"/>
              <a:gd name="connsiteX1" fmla="*/ 4521200 w 4521200"/>
              <a:gd name="connsiteY1" fmla="*/ 0 h 4559300"/>
              <a:gd name="connsiteX2" fmla="*/ 4521200 w 4521200"/>
              <a:gd name="connsiteY2" fmla="*/ 549775 h 4559300"/>
              <a:gd name="connsiteX3" fmla="*/ 4447233 w 4521200"/>
              <a:gd name="connsiteY3" fmla="*/ 549775 h 4559300"/>
              <a:gd name="connsiteX4" fmla="*/ 4447233 w 4521200"/>
              <a:gd name="connsiteY4" fmla="*/ 73967 h 4559300"/>
              <a:gd name="connsiteX5" fmla="*/ 73967 w 4521200"/>
              <a:gd name="connsiteY5" fmla="*/ 73967 h 4559300"/>
              <a:gd name="connsiteX6" fmla="*/ 73967 w 4521200"/>
              <a:gd name="connsiteY6" fmla="*/ 4485333 h 4559300"/>
              <a:gd name="connsiteX7" fmla="*/ 4447233 w 4521200"/>
              <a:gd name="connsiteY7" fmla="*/ 4485333 h 4559300"/>
              <a:gd name="connsiteX8" fmla="*/ 4447233 w 4521200"/>
              <a:gd name="connsiteY8" fmla="*/ 1380772 h 4559300"/>
              <a:gd name="connsiteX9" fmla="*/ 4521200 w 4521200"/>
              <a:gd name="connsiteY9" fmla="*/ 1380772 h 4559300"/>
              <a:gd name="connsiteX10" fmla="*/ 4521200 w 4521200"/>
              <a:gd name="connsiteY10" fmla="*/ 4559300 h 4559300"/>
              <a:gd name="connsiteX11" fmla="*/ 0 w 4521200"/>
              <a:gd name="connsiteY11" fmla="*/ 4559300 h 455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21200" h="4559300">
                <a:moveTo>
                  <a:pt x="0" y="0"/>
                </a:moveTo>
                <a:lnTo>
                  <a:pt x="4521200" y="0"/>
                </a:lnTo>
                <a:lnTo>
                  <a:pt x="4521200" y="549775"/>
                </a:lnTo>
                <a:lnTo>
                  <a:pt x="4447233" y="549775"/>
                </a:lnTo>
                <a:lnTo>
                  <a:pt x="4447233" y="73967"/>
                </a:lnTo>
                <a:lnTo>
                  <a:pt x="73967" y="73967"/>
                </a:lnTo>
                <a:lnTo>
                  <a:pt x="73967" y="4485333"/>
                </a:lnTo>
                <a:lnTo>
                  <a:pt x="4447233" y="4485333"/>
                </a:lnTo>
                <a:lnTo>
                  <a:pt x="4447233" y="1380772"/>
                </a:lnTo>
                <a:lnTo>
                  <a:pt x="4521200" y="1380772"/>
                </a:lnTo>
                <a:lnTo>
                  <a:pt x="4521200" y="4559300"/>
                </a:lnTo>
                <a:lnTo>
                  <a:pt x="0" y="45593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文本框 4"/>
          <p:cNvSpPr txBox="1"/>
          <p:nvPr/>
        </p:nvSpPr>
        <p:spPr>
          <a:xfrm>
            <a:off x="4599216" y="1699125"/>
            <a:ext cx="2507794" cy="830997"/>
          </a:xfrm>
          <a:prstGeom prst="rect">
            <a:avLst/>
          </a:prstGeom>
          <a:noFill/>
        </p:spPr>
        <p:txBody>
          <a:bodyPr wrap="square" rtlCol="0">
            <a:spAutoFit/>
            <a:scene3d>
              <a:camera prst="orthographicFront"/>
              <a:lightRig rig="threePt" dir="t"/>
            </a:scene3d>
            <a:sp3d contourW="12700"/>
          </a:bodyPr>
          <a:lstStyle/>
          <a:p>
            <a:pPr algn="ctr"/>
            <a:r>
              <a:rPr lang="en-US" altLang="zh-CN" sz="4800" dirty="0">
                <a:solidFill>
                  <a:schemeClr val="accent1"/>
                </a:solidFill>
                <a:latin typeface="Century Gothic" panose="020B0502020202020204" pitchFamily="34" charset="0"/>
                <a:cs typeface="经典综艺体简" panose="02010609000101010101" pitchFamily="49" charset="-122"/>
              </a:rPr>
              <a:t>PART 01</a:t>
            </a:r>
            <a:endParaRPr lang="zh-CN" altLang="en-US" sz="4800" dirty="0">
              <a:solidFill>
                <a:schemeClr val="accent1"/>
              </a:solidFill>
              <a:latin typeface="Century Gothic" panose="020B0502020202020204" pitchFamily="34" charset="0"/>
              <a:cs typeface="经典综艺体简" panose="02010609000101010101" pitchFamily="49" charset="-122"/>
            </a:endParaRPr>
          </a:p>
        </p:txBody>
      </p:sp>
      <p:sp>
        <p:nvSpPr>
          <p:cNvPr id="6" name="文本框 5"/>
          <p:cNvSpPr txBox="1"/>
          <p:nvPr/>
        </p:nvSpPr>
        <p:spPr>
          <a:xfrm>
            <a:off x="6295651" y="2881342"/>
            <a:ext cx="4269162"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sz="4400" dirty="0"/>
              <a:t>背景介绍</a:t>
            </a:r>
          </a:p>
        </p:txBody>
      </p:sp>
      <p:sp>
        <p:nvSpPr>
          <p:cNvPr id="7" name="文本框 6"/>
          <p:cNvSpPr txBox="1"/>
          <p:nvPr/>
        </p:nvSpPr>
        <p:spPr>
          <a:xfrm>
            <a:off x="6295651" y="3849516"/>
            <a:ext cx="4269162" cy="1168205"/>
          </a:xfrm>
          <a:prstGeom prst="rect">
            <a:avLst/>
          </a:prstGeom>
          <a:noFill/>
        </p:spPr>
        <p:txBody>
          <a:bodyPr wrap="square" rtlCol="0">
            <a:spAutoFit/>
            <a:scene3d>
              <a:camera prst="orthographicFront"/>
              <a:lightRig rig="threePt" dir="t"/>
            </a:scene3d>
            <a:sp3d contourW="12700"/>
          </a:bodyPr>
          <a:lstStyle>
            <a:defPPr>
              <a:defRPr lang="en-US"/>
            </a:defPPr>
            <a:lvl1pPr algn="ctr">
              <a:lnSpc>
                <a:spcPct val="120000"/>
              </a:lnSpc>
              <a:defRPr sz="1100">
                <a:solidFill>
                  <a:schemeClr val="bg1">
                    <a:lumMod val="65000"/>
                  </a:schemeClr>
                </a:solidFill>
                <a:latin typeface="Century Gothic" panose="020B0502020202020204" pitchFamily="34" charset="0"/>
              </a:defRPr>
            </a:lvl1pPr>
          </a:lstStyle>
          <a:p>
            <a:pPr marL="228600" indent="-228600" algn="l">
              <a:buAutoNum type="arabicPeriod"/>
            </a:pPr>
            <a:r>
              <a:rPr lang="zh-CN" altLang="en-US" sz="2000" dirty="0">
                <a:solidFill>
                  <a:schemeClr val="tx1">
                    <a:lumMod val="50000"/>
                    <a:lumOff val="50000"/>
                  </a:schemeClr>
                </a:solidFill>
              </a:rPr>
              <a:t>导师简介</a:t>
            </a:r>
            <a:endParaRPr lang="en-US" altLang="zh-CN" sz="2000" dirty="0">
              <a:solidFill>
                <a:schemeClr val="tx1">
                  <a:lumMod val="50000"/>
                  <a:lumOff val="50000"/>
                </a:schemeClr>
              </a:solidFill>
            </a:endParaRPr>
          </a:p>
          <a:p>
            <a:pPr marL="228600" indent="-228600" algn="l">
              <a:buAutoNum type="arabicPeriod"/>
            </a:pPr>
            <a:r>
              <a:rPr lang="zh-CN" altLang="en-US" sz="2000" dirty="0">
                <a:solidFill>
                  <a:schemeClr val="tx1">
                    <a:lumMod val="50000"/>
                    <a:lumOff val="50000"/>
                  </a:schemeClr>
                </a:solidFill>
              </a:rPr>
              <a:t>期刊介绍</a:t>
            </a:r>
            <a:endParaRPr lang="en-US" altLang="zh-CN" sz="2000" dirty="0">
              <a:solidFill>
                <a:schemeClr val="tx1">
                  <a:lumMod val="50000"/>
                  <a:lumOff val="50000"/>
                </a:schemeClr>
              </a:solidFill>
            </a:endParaRPr>
          </a:p>
          <a:p>
            <a:pPr marL="228600" indent="-228600" algn="l">
              <a:buAutoNum type="arabicPeriod"/>
            </a:pPr>
            <a:r>
              <a:rPr lang="zh-CN" altLang="en-US" sz="2000" dirty="0">
                <a:solidFill>
                  <a:schemeClr val="tx1">
                    <a:lumMod val="50000"/>
                    <a:lumOff val="50000"/>
                  </a:schemeClr>
                </a:solidFill>
              </a:rPr>
              <a:t>研究背景</a:t>
            </a:r>
            <a:endParaRPr lang="en-US" altLang="zh-CN" sz="2000" dirty="0">
              <a:solidFill>
                <a:schemeClr val="tx1">
                  <a:lumMod val="50000"/>
                  <a:lumOff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par>
                          <p:cTn id="21" fill="hold">
                            <p:stCondLst>
                              <p:cond delay="1000"/>
                            </p:stCondLst>
                            <p:childTnLst>
                              <p:par>
                                <p:cTn id="22" presetID="2" presetClass="entr" presetSubtype="2"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1+#ppt_w/2"/>
                                          </p:val>
                                        </p:tav>
                                        <p:tav tm="100000">
                                          <p:val>
                                            <p:strVal val="#ppt_x"/>
                                          </p:val>
                                        </p:tav>
                                      </p:tavLst>
                                    </p:anim>
                                    <p:anim calcmode="lin" valueType="num">
                                      <p:cBhvr additive="base">
                                        <p:cTn id="25" dur="500" fill="hold"/>
                                        <p:tgtEl>
                                          <p:spTgt spid="6"/>
                                        </p:tgtEl>
                                        <p:attrNameLst>
                                          <p:attrName>ppt_y</p:attrName>
                                        </p:attrNameLst>
                                      </p:cBhvr>
                                      <p:tavLst>
                                        <p:tav tm="0">
                                          <p:val>
                                            <p:strVal val="#ppt_y"/>
                                          </p:val>
                                        </p:tav>
                                        <p:tav tm="100000">
                                          <p:val>
                                            <p:strVal val="#ppt_y"/>
                                          </p:val>
                                        </p:tav>
                                      </p:tavLst>
                                    </p:anim>
                                  </p:childTnLst>
                                </p:cTn>
                              </p:par>
                            </p:childTnLst>
                          </p:cTn>
                        </p:par>
                        <p:par>
                          <p:cTn id="26" fill="hold">
                            <p:stCondLst>
                              <p:cond delay="1500"/>
                            </p:stCondLst>
                            <p:childTnLst>
                              <p:par>
                                <p:cTn id="27" presetID="22" presetClass="entr" presetSubtype="1"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up)">
                                      <p:cBhvr>
                                        <p:cTn id="2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animBg="1"/>
      <p:bldP spid="5" grpId="0"/>
      <p:bldP spid="6" grpId="0"/>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a:stretch>
            <a:fillRect/>
          </a:stretch>
        </p:blipFill>
        <p:spPr>
          <a:xfrm>
            <a:off x="-739589" y="1335377"/>
            <a:ext cx="5951019" cy="3924316"/>
          </a:xfrm>
          <a:prstGeom prst="rect">
            <a:avLst/>
          </a:prstGeom>
        </p:spPr>
      </p:pic>
      <p:grpSp>
        <p:nvGrpSpPr>
          <p:cNvPr id="28" name="组合 27"/>
          <p:cNvGrpSpPr/>
          <p:nvPr/>
        </p:nvGrpSpPr>
        <p:grpSpPr>
          <a:xfrm>
            <a:off x="705278" y="1040320"/>
            <a:ext cx="8028176" cy="4508626"/>
            <a:chOff x="2163778" y="1158843"/>
            <a:chExt cx="6826313" cy="4508626"/>
          </a:xfrm>
        </p:grpSpPr>
        <p:sp>
          <p:nvSpPr>
            <p:cNvPr id="26" name="任意多边形 25"/>
            <p:cNvSpPr/>
            <p:nvPr/>
          </p:nvSpPr>
          <p:spPr>
            <a:xfrm>
              <a:off x="2163778" y="1158843"/>
              <a:ext cx="6826313" cy="4508626"/>
            </a:xfrm>
            <a:custGeom>
              <a:avLst/>
              <a:gdLst>
                <a:gd name="connsiteX0" fmla="*/ 6762786 w 6826313"/>
                <a:gd name="connsiteY0" fmla="*/ 1876457 h 4508626"/>
                <a:gd name="connsiteX1" fmla="*/ 6826313 w 6826313"/>
                <a:gd name="connsiteY1" fmla="*/ 1876457 h 4508626"/>
                <a:gd name="connsiteX2" fmla="*/ 6826313 w 6826313"/>
                <a:gd name="connsiteY2" fmla="*/ 2139756 h 4508626"/>
                <a:gd name="connsiteX3" fmla="*/ 6762786 w 6826313"/>
                <a:gd name="connsiteY3" fmla="*/ 2139756 h 4508626"/>
                <a:gd name="connsiteX4" fmla="*/ 0 w 6826313"/>
                <a:gd name="connsiteY4" fmla="*/ 0 h 4508626"/>
                <a:gd name="connsiteX5" fmla="*/ 6826313 w 6826313"/>
                <a:gd name="connsiteY5" fmla="*/ 0 h 4508626"/>
                <a:gd name="connsiteX6" fmla="*/ 6826313 w 6826313"/>
                <a:gd name="connsiteY6" fmla="*/ 959382 h 4508626"/>
                <a:gd name="connsiteX7" fmla="*/ 6762786 w 6826313"/>
                <a:gd name="connsiteY7" fmla="*/ 959382 h 4508626"/>
                <a:gd name="connsiteX8" fmla="*/ 6762786 w 6826313"/>
                <a:gd name="connsiteY8" fmla="*/ 63527 h 4508626"/>
                <a:gd name="connsiteX9" fmla="*/ 63527 w 6826313"/>
                <a:gd name="connsiteY9" fmla="*/ 63527 h 4508626"/>
                <a:gd name="connsiteX10" fmla="*/ 63527 w 6826313"/>
                <a:gd name="connsiteY10" fmla="*/ 4445099 h 4508626"/>
                <a:gd name="connsiteX11" fmla="*/ 6762786 w 6826313"/>
                <a:gd name="connsiteY11" fmla="*/ 4445099 h 4508626"/>
                <a:gd name="connsiteX12" fmla="*/ 6762786 w 6826313"/>
                <a:gd name="connsiteY12" fmla="*/ 3756057 h 4508626"/>
                <a:gd name="connsiteX13" fmla="*/ 6826313 w 6826313"/>
                <a:gd name="connsiteY13" fmla="*/ 3756057 h 4508626"/>
                <a:gd name="connsiteX14" fmla="*/ 6826313 w 6826313"/>
                <a:gd name="connsiteY14" fmla="*/ 4508626 h 4508626"/>
                <a:gd name="connsiteX15" fmla="*/ 0 w 6826313"/>
                <a:gd name="connsiteY15" fmla="*/ 4508626 h 450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26313" h="4508626">
                  <a:moveTo>
                    <a:pt x="6762786" y="1876457"/>
                  </a:moveTo>
                  <a:lnTo>
                    <a:pt x="6826313" y="1876457"/>
                  </a:lnTo>
                  <a:lnTo>
                    <a:pt x="6826313" y="2139756"/>
                  </a:lnTo>
                  <a:lnTo>
                    <a:pt x="6762786" y="2139756"/>
                  </a:lnTo>
                  <a:close/>
                  <a:moveTo>
                    <a:pt x="0" y="0"/>
                  </a:moveTo>
                  <a:lnTo>
                    <a:pt x="6826313" y="0"/>
                  </a:lnTo>
                  <a:lnTo>
                    <a:pt x="6826313" y="959382"/>
                  </a:lnTo>
                  <a:lnTo>
                    <a:pt x="6762786" y="959382"/>
                  </a:lnTo>
                  <a:lnTo>
                    <a:pt x="6762786" y="63527"/>
                  </a:lnTo>
                  <a:lnTo>
                    <a:pt x="63527" y="63527"/>
                  </a:lnTo>
                  <a:lnTo>
                    <a:pt x="63527" y="4445099"/>
                  </a:lnTo>
                  <a:lnTo>
                    <a:pt x="6762786" y="4445099"/>
                  </a:lnTo>
                  <a:lnTo>
                    <a:pt x="6762786" y="3756057"/>
                  </a:lnTo>
                  <a:lnTo>
                    <a:pt x="6826313" y="3756057"/>
                  </a:lnTo>
                  <a:lnTo>
                    <a:pt x="6826313" y="4508626"/>
                  </a:lnTo>
                  <a:lnTo>
                    <a:pt x="0" y="450862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21" name="矩形 20"/>
            <p:cNvSpPr/>
            <p:nvPr/>
          </p:nvSpPr>
          <p:spPr>
            <a:xfrm>
              <a:off x="2163778" y="1161675"/>
              <a:ext cx="2484422" cy="5175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163778" y="1184243"/>
              <a:ext cx="2484422" cy="461665"/>
            </a:xfrm>
            <a:prstGeom prst="rect">
              <a:avLst/>
            </a:prstGeom>
            <a:noFill/>
          </p:spPr>
          <p:txBody>
            <a:bodyPr wrap="square" rtlCol="0">
              <a:spAutoFit/>
              <a:scene3d>
                <a:camera prst="orthographicFront"/>
                <a:lightRig rig="threePt" dir="t"/>
              </a:scene3d>
              <a:sp3d contourW="12700"/>
            </a:bodyPr>
            <a:lstStyle/>
            <a:p>
              <a:pPr algn="ctr"/>
              <a:r>
                <a:rPr lang="zh-CN" altLang="en-US" sz="2400">
                  <a:solidFill>
                    <a:schemeClr val="bg1"/>
                  </a:solidFill>
                  <a:latin typeface="Century Gothic" panose="020B0502020202020204" pitchFamily="34" charset="0"/>
                  <a:cs typeface="+mn-ea"/>
                </a:rPr>
                <a:t>哈尔滨工业大学</a:t>
              </a:r>
              <a:endParaRPr lang="zh-CN" altLang="en-US" sz="2400" dirty="0">
                <a:solidFill>
                  <a:schemeClr val="bg1"/>
                </a:solidFill>
                <a:latin typeface="Century Gothic" panose="020B0502020202020204" pitchFamily="34" charset="0"/>
                <a:cs typeface="+mn-ea"/>
              </a:endParaRPr>
            </a:p>
          </p:txBody>
        </p:sp>
      </p:grpSp>
      <p:pic>
        <p:nvPicPr>
          <p:cNvPr id="2" name="图片 1"/>
          <p:cNvPicPr>
            <a:picLocks noChangeAspect="1"/>
          </p:cNvPicPr>
          <p:nvPr/>
        </p:nvPicPr>
        <p:blipFill>
          <a:blip r:embed="rId5"/>
          <a:stretch>
            <a:fillRect/>
          </a:stretch>
        </p:blipFill>
        <p:spPr>
          <a:xfrm>
            <a:off x="5211430" y="2803075"/>
            <a:ext cx="4064318" cy="602032"/>
          </a:xfrm>
          <a:prstGeom prst="rect">
            <a:avLst/>
          </a:prstGeom>
        </p:spPr>
      </p:pic>
      <p:sp>
        <p:nvSpPr>
          <p:cNvPr id="4" name="文本框 3"/>
          <p:cNvSpPr txBox="1"/>
          <p:nvPr/>
        </p:nvSpPr>
        <p:spPr>
          <a:xfrm>
            <a:off x="5473960" y="2386692"/>
            <a:ext cx="6518988" cy="1815882"/>
          </a:xfrm>
          <a:prstGeom prst="rect">
            <a:avLst/>
          </a:prstGeom>
          <a:solidFill>
            <a:srgbClr val="FBFBFB"/>
          </a:solidFill>
        </p:spPr>
        <p:txBody>
          <a:bodyPr wrap="square" rtlCol="0">
            <a:spAutoFit/>
            <a:scene3d>
              <a:camera prst="orthographicFront"/>
              <a:lightRig rig="threePt" dir="t"/>
            </a:scene3d>
            <a:sp3d contourW="12700"/>
          </a:bodyPr>
          <a:lstStyle/>
          <a:p>
            <a:pPr algn="ctr"/>
            <a:endParaRPr lang="en-US" altLang="zh-CN" sz="1600" b="1" dirty="0">
              <a:latin typeface="+mn-ea"/>
              <a:cs typeface="经典综艺体简" panose="02010609000101010101" pitchFamily="49" charset="-122"/>
            </a:endParaRPr>
          </a:p>
          <a:p>
            <a:pPr algn="ctr"/>
            <a:r>
              <a:rPr lang="en-US" altLang="zh-CN" sz="9600" b="1" dirty="0">
                <a:latin typeface="+mn-ea"/>
                <a:cs typeface="经典综艺体简" panose="02010609000101010101" pitchFamily="49" charset="-122"/>
              </a:rPr>
              <a:t>Q&amp;A</a:t>
            </a:r>
            <a:endParaRPr lang="zh-CN" altLang="en-US" sz="9600" b="1" dirty="0">
              <a:latin typeface="+mn-ea"/>
              <a:cs typeface="经典综艺体简" panose="02010609000101010101" pitchFamily="49"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p:tgtEl>
                                          <p:spTgt spid="28"/>
                                        </p:tgtEl>
                                        <p:attrNameLst>
                                          <p:attrName>ppt_x</p:attrName>
                                        </p:attrNameLst>
                                      </p:cBhvr>
                                      <p:tavLst>
                                        <p:tav tm="0">
                                          <p:val>
                                            <p:strVal val="#ppt_x-#ppt_w*1.125000"/>
                                          </p:val>
                                        </p:tav>
                                        <p:tav tm="100000">
                                          <p:val>
                                            <p:strVal val="#ppt_x"/>
                                          </p:val>
                                        </p:tav>
                                      </p:tavLst>
                                    </p:anim>
                                    <p:animEffect transition="in" filter="wipe(right)">
                                      <p:cBhvr>
                                        <p:cTn id="8" dur="500"/>
                                        <p:tgtEl>
                                          <p:spTgt spid="28"/>
                                        </p:tgtEl>
                                      </p:cBhvr>
                                    </p:animEffect>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1+#ppt_w/2"/>
                                          </p:val>
                                        </p:tav>
                                        <p:tav tm="100000">
                                          <p:val>
                                            <p:strVal val="#ppt_x"/>
                                          </p:val>
                                        </p:tav>
                                      </p:tavLst>
                                    </p:anim>
                                    <p:anim calcmode="lin" valueType="num">
                                      <p:cBhvr additive="base">
                                        <p:cTn id="13"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a:stretch>
            <a:fillRect/>
          </a:stretch>
        </p:blipFill>
        <p:spPr>
          <a:xfrm>
            <a:off x="-739589" y="1335379"/>
            <a:ext cx="5985243" cy="3946884"/>
          </a:xfrm>
          <a:prstGeom prst="rect">
            <a:avLst/>
          </a:prstGeom>
        </p:spPr>
      </p:pic>
      <p:sp>
        <p:nvSpPr>
          <p:cNvPr id="5" name="文本框 4"/>
          <p:cNvSpPr txBox="1"/>
          <p:nvPr/>
        </p:nvSpPr>
        <p:spPr>
          <a:xfrm>
            <a:off x="6649790" y="3887985"/>
            <a:ext cx="4074024" cy="954107"/>
          </a:xfrm>
          <a:prstGeom prst="rect">
            <a:avLst/>
          </a:prstGeom>
          <a:noFill/>
        </p:spPr>
        <p:txBody>
          <a:bodyPr wrap="square" rtlCol="0">
            <a:spAutoFit/>
            <a:scene3d>
              <a:camera prst="orthographicFront"/>
              <a:lightRig rig="threePt" dir="t"/>
            </a:scene3d>
            <a:sp3d contourW="12700"/>
          </a:bodyPr>
          <a:lstStyle/>
          <a:p>
            <a:pPr algn="ctr"/>
            <a:r>
              <a:rPr lang="zh-CN" altLang="en-US" sz="1400" dirty="0">
                <a:latin typeface="Century Gothic" panose="020B0502020202020204" pitchFamily="34" charset="0"/>
              </a:rPr>
              <a:t>生物信息学</a:t>
            </a:r>
            <a:endParaRPr lang="en-US" altLang="zh-CN" sz="1400" dirty="0">
              <a:latin typeface="Century Gothic" panose="020B0502020202020204" pitchFamily="34" charset="0"/>
            </a:endParaRPr>
          </a:p>
          <a:p>
            <a:pPr algn="ctr"/>
            <a:r>
              <a:rPr lang="zh-CN" altLang="en-US" sz="1400" dirty="0">
                <a:latin typeface="Century Gothic" panose="020B0502020202020204" pitchFamily="34" charset="0"/>
              </a:rPr>
              <a:t>马海轩</a:t>
            </a:r>
            <a:r>
              <a:rPr lang="en-US" altLang="zh-CN" sz="1400" dirty="0">
                <a:latin typeface="Century Gothic" panose="020B0502020202020204" pitchFamily="34" charset="0"/>
              </a:rPr>
              <a:t> </a:t>
            </a:r>
            <a:r>
              <a:rPr lang="zh-CN" altLang="en-US" sz="1400" dirty="0">
                <a:latin typeface="Century Gothic" panose="020B0502020202020204" pitchFamily="34" charset="0"/>
              </a:rPr>
              <a:t>向前进 张铁赢 李传杰</a:t>
            </a:r>
            <a:endParaRPr lang="en-US" altLang="zh-CN" sz="1400" dirty="0">
              <a:latin typeface="Century Gothic" panose="020B0502020202020204" pitchFamily="34" charset="0"/>
            </a:endParaRPr>
          </a:p>
          <a:p>
            <a:pPr algn="ctr"/>
            <a:r>
              <a:rPr lang="en-US" altLang="zh-CN" sz="1400" dirty="0">
                <a:latin typeface="Century Gothic" panose="020B0502020202020204" pitchFamily="34" charset="0"/>
              </a:rPr>
              <a:t>2020</a:t>
            </a:r>
            <a:r>
              <a:rPr lang="zh-CN" altLang="en-US" sz="1400" dirty="0">
                <a:latin typeface="Century Gothic" panose="020B0502020202020204" pitchFamily="34" charset="0"/>
              </a:rPr>
              <a:t>年</a:t>
            </a:r>
            <a:r>
              <a:rPr lang="en-US" altLang="zh-CN" sz="1400" dirty="0">
                <a:latin typeface="Century Gothic" panose="020B0502020202020204" pitchFamily="34" charset="0"/>
              </a:rPr>
              <a:t>4</a:t>
            </a:r>
            <a:r>
              <a:rPr lang="zh-CN" altLang="en-US" sz="1400" dirty="0">
                <a:latin typeface="Century Gothic" panose="020B0502020202020204" pitchFamily="34" charset="0"/>
              </a:rPr>
              <a:t>月</a:t>
            </a:r>
            <a:r>
              <a:rPr lang="en-US" altLang="zh-CN" sz="1400" dirty="0">
                <a:latin typeface="Century Gothic" panose="020B0502020202020204" pitchFamily="34" charset="0"/>
              </a:rPr>
              <a:t>24</a:t>
            </a:r>
            <a:r>
              <a:rPr lang="zh-CN" altLang="en-US" sz="1400" dirty="0">
                <a:latin typeface="Century Gothic" panose="020B0502020202020204" pitchFamily="34" charset="0"/>
              </a:rPr>
              <a:t>日</a:t>
            </a:r>
            <a:endParaRPr lang="en-US" altLang="zh-CN" sz="1400" dirty="0">
              <a:latin typeface="Century Gothic" panose="020B0502020202020204" pitchFamily="34" charset="0"/>
            </a:endParaRPr>
          </a:p>
          <a:p>
            <a:pPr algn="ctr"/>
            <a:r>
              <a:rPr lang="en-US" altLang="zh-CN" sz="1400" dirty="0">
                <a:latin typeface="Century Gothic" panose="020B0502020202020204" pitchFamily="34" charset="0"/>
              </a:rPr>
              <a:t> </a:t>
            </a:r>
          </a:p>
        </p:txBody>
      </p:sp>
      <p:grpSp>
        <p:nvGrpSpPr>
          <p:cNvPr id="28" name="组合 27"/>
          <p:cNvGrpSpPr/>
          <p:nvPr/>
        </p:nvGrpSpPr>
        <p:grpSpPr>
          <a:xfrm>
            <a:off x="705278" y="1040320"/>
            <a:ext cx="8028176" cy="4508626"/>
            <a:chOff x="2163778" y="1158843"/>
            <a:chExt cx="6826313" cy="4508626"/>
          </a:xfrm>
        </p:grpSpPr>
        <p:sp>
          <p:nvSpPr>
            <p:cNvPr id="26" name="任意多边形 25"/>
            <p:cNvSpPr/>
            <p:nvPr/>
          </p:nvSpPr>
          <p:spPr>
            <a:xfrm>
              <a:off x="2163778" y="1158843"/>
              <a:ext cx="6826313" cy="4508626"/>
            </a:xfrm>
            <a:custGeom>
              <a:avLst/>
              <a:gdLst>
                <a:gd name="connsiteX0" fmla="*/ 6762786 w 6826313"/>
                <a:gd name="connsiteY0" fmla="*/ 1876457 h 4508626"/>
                <a:gd name="connsiteX1" fmla="*/ 6826313 w 6826313"/>
                <a:gd name="connsiteY1" fmla="*/ 1876457 h 4508626"/>
                <a:gd name="connsiteX2" fmla="*/ 6826313 w 6826313"/>
                <a:gd name="connsiteY2" fmla="*/ 2139756 h 4508626"/>
                <a:gd name="connsiteX3" fmla="*/ 6762786 w 6826313"/>
                <a:gd name="connsiteY3" fmla="*/ 2139756 h 4508626"/>
                <a:gd name="connsiteX4" fmla="*/ 0 w 6826313"/>
                <a:gd name="connsiteY4" fmla="*/ 0 h 4508626"/>
                <a:gd name="connsiteX5" fmla="*/ 6826313 w 6826313"/>
                <a:gd name="connsiteY5" fmla="*/ 0 h 4508626"/>
                <a:gd name="connsiteX6" fmla="*/ 6826313 w 6826313"/>
                <a:gd name="connsiteY6" fmla="*/ 959382 h 4508626"/>
                <a:gd name="connsiteX7" fmla="*/ 6762786 w 6826313"/>
                <a:gd name="connsiteY7" fmla="*/ 959382 h 4508626"/>
                <a:gd name="connsiteX8" fmla="*/ 6762786 w 6826313"/>
                <a:gd name="connsiteY8" fmla="*/ 63527 h 4508626"/>
                <a:gd name="connsiteX9" fmla="*/ 63527 w 6826313"/>
                <a:gd name="connsiteY9" fmla="*/ 63527 h 4508626"/>
                <a:gd name="connsiteX10" fmla="*/ 63527 w 6826313"/>
                <a:gd name="connsiteY10" fmla="*/ 4445099 h 4508626"/>
                <a:gd name="connsiteX11" fmla="*/ 6762786 w 6826313"/>
                <a:gd name="connsiteY11" fmla="*/ 4445099 h 4508626"/>
                <a:gd name="connsiteX12" fmla="*/ 6762786 w 6826313"/>
                <a:gd name="connsiteY12" fmla="*/ 3756057 h 4508626"/>
                <a:gd name="connsiteX13" fmla="*/ 6826313 w 6826313"/>
                <a:gd name="connsiteY13" fmla="*/ 3756057 h 4508626"/>
                <a:gd name="connsiteX14" fmla="*/ 6826313 w 6826313"/>
                <a:gd name="connsiteY14" fmla="*/ 4508626 h 4508626"/>
                <a:gd name="connsiteX15" fmla="*/ 0 w 6826313"/>
                <a:gd name="connsiteY15" fmla="*/ 4508626 h 450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26313" h="4508626">
                  <a:moveTo>
                    <a:pt x="6762786" y="1876457"/>
                  </a:moveTo>
                  <a:lnTo>
                    <a:pt x="6826313" y="1876457"/>
                  </a:lnTo>
                  <a:lnTo>
                    <a:pt x="6826313" y="2139756"/>
                  </a:lnTo>
                  <a:lnTo>
                    <a:pt x="6762786" y="2139756"/>
                  </a:lnTo>
                  <a:close/>
                  <a:moveTo>
                    <a:pt x="0" y="0"/>
                  </a:moveTo>
                  <a:lnTo>
                    <a:pt x="6826313" y="0"/>
                  </a:lnTo>
                  <a:lnTo>
                    <a:pt x="6826313" y="959382"/>
                  </a:lnTo>
                  <a:lnTo>
                    <a:pt x="6762786" y="959382"/>
                  </a:lnTo>
                  <a:lnTo>
                    <a:pt x="6762786" y="63527"/>
                  </a:lnTo>
                  <a:lnTo>
                    <a:pt x="63527" y="63527"/>
                  </a:lnTo>
                  <a:lnTo>
                    <a:pt x="63527" y="4445099"/>
                  </a:lnTo>
                  <a:lnTo>
                    <a:pt x="6762786" y="4445099"/>
                  </a:lnTo>
                  <a:lnTo>
                    <a:pt x="6762786" y="3756057"/>
                  </a:lnTo>
                  <a:lnTo>
                    <a:pt x="6826313" y="3756057"/>
                  </a:lnTo>
                  <a:lnTo>
                    <a:pt x="6826313" y="4508626"/>
                  </a:lnTo>
                  <a:lnTo>
                    <a:pt x="0" y="450862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矩形 20"/>
            <p:cNvSpPr/>
            <p:nvPr/>
          </p:nvSpPr>
          <p:spPr>
            <a:xfrm>
              <a:off x="2163778" y="1161675"/>
              <a:ext cx="2484422" cy="5175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163778" y="1184243"/>
              <a:ext cx="2484422" cy="461665"/>
            </a:xfrm>
            <a:prstGeom prst="rect">
              <a:avLst/>
            </a:prstGeom>
            <a:noFill/>
          </p:spPr>
          <p:txBody>
            <a:bodyPr wrap="square" rtlCol="0">
              <a:spAutoFit/>
              <a:scene3d>
                <a:camera prst="orthographicFront"/>
                <a:lightRig rig="threePt" dir="t"/>
              </a:scene3d>
              <a:sp3d contourW="12700"/>
            </a:bodyPr>
            <a:lstStyle/>
            <a:p>
              <a:pPr algn="ctr"/>
              <a:r>
                <a:rPr lang="zh-CN" altLang="en-US" sz="2400">
                  <a:solidFill>
                    <a:schemeClr val="bg1"/>
                  </a:solidFill>
                  <a:latin typeface="Century Gothic" panose="020B0502020202020204" pitchFamily="34" charset="0"/>
                  <a:cs typeface="+mn-ea"/>
                </a:rPr>
                <a:t>哈尔滨工业大学</a:t>
              </a:r>
              <a:endParaRPr lang="zh-CN" altLang="en-US" sz="2400" dirty="0">
                <a:solidFill>
                  <a:schemeClr val="bg1"/>
                </a:solidFill>
                <a:latin typeface="Century Gothic" panose="020B0502020202020204" pitchFamily="34" charset="0"/>
                <a:cs typeface="+mn-ea"/>
              </a:endParaRPr>
            </a:p>
          </p:txBody>
        </p:sp>
      </p:grpSp>
      <p:sp>
        <p:nvSpPr>
          <p:cNvPr id="4" name="文本框 3"/>
          <p:cNvSpPr txBox="1"/>
          <p:nvPr/>
        </p:nvSpPr>
        <p:spPr>
          <a:xfrm>
            <a:off x="5427308" y="1855799"/>
            <a:ext cx="6518988" cy="1692771"/>
          </a:xfrm>
          <a:prstGeom prst="rect">
            <a:avLst/>
          </a:prstGeom>
          <a:solidFill>
            <a:srgbClr val="FBFBFB"/>
          </a:solidFill>
        </p:spPr>
        <p:txBody>
          <a:bodyPr wrap="square" rtlCol="0">
            <a:spAutoFit/>
            <a:scene3d>
              <a:camera prst="orthographicFront"/>
              <a:lightRig rig="threePt" dir="t"/>
            </a:scene3d>
            <a:sp3d contourW="12700"/>
          </a:bodyPr>
          <a:lstStyle/>
          <a:p>
            <a:pPr algn="ctr"/>
            <a:endParaRPr lang="en-US" altLang="zh-CN" sz="800" b="1" dirty="0">
              <a:latin typeface="+mn-ea"/>
              <a:cs typeface="经典综艺体简" panose="02010609000101010101" pitchFamily="49" charset="-122"/>
            </a:endParaRPr>
          </a:p>
          <a:p>
            <a:pPr algn="ctr"/>
            <a:r>
              <a:rPr lang="zh-CN" altLang="en-US" sz="4800" b="1" dirty="0">
                <a:latin typeface="+mn-ea"/>
                <a:cs typeface="经典综艺体简" panose="02010609000101010101" pitchFamily="49" charset="-122"/>
              </a:rPr>
              <a:t>感谢您的观看！</a:t>
            </a:r>
            <a:endParaRPr lang="en-US" altLang="zh-CN" sz="4800" b="1" dirty="0">
              <a:latin typeface="+mn-ea"/>
              <a:cs typeface="经典综艺体简" panose="02010609000101010101" pitchFamily="49" charset="-122"/>
            </a:endParaRPr>
          </a:p>
          <a:p>
            <a:pPr algn="ctr"/>
            <a:endParaRPr lang="zh-CN" altLang="en-US" sz="4800" b="1" dirty="0">
              <a:latin typeface="+mn-ea"/>
              <a:cs typeface="经典综艺体简" panose="02010609000101010101" pitchFamily="49" charset="-122"/>
            </a:endParaRPr>
          </a:p>
        </p:txBody>
      </p:sp>
      <p:pic>
        <p:nvPicPr>
          <p:cNvPr id="6" name="图片 5"/>
          <p:cNvPicPr>
            <a:picLocks noChangeAspect="1"/>
          </p:cNvPicPr>
          <p:nvPr/>
        </p:nvPicPr>
        <p:blipFill>
          <a:blip r:embed="rId5"/>
          <a:stretch>
            <a:fillRect/>
          </a:stretch>
        </p:blipFill>
        <p:spPr>
          <a:xfrm>
            <a:off x="8643482" y="2819143"/>
            <a:ext cx="228620" cy="548688"/>
          </a:xfrm>
          <a:prstGeom prst="rect">
            <a:avLst/>
          </a:prstGeom>
        </p:spPr>
      </p:pic>
      <p:pic>
        <p:nvPicPr>
          <p:cNvPr id="2" name="图片 1"/>
          <p:cNvPicPr>
            <a:picLocks noChangeAspect="1"/>
          </p:cNvPicPr>
          <p:nvPr/>
        </p:nvPicPr>
        <p:blipFill>
          <a:blip r:embed="rId6"/>
          <a:stretch>
            <a:fillRect/>
          </a:stretch>
        </p:blipFill>
        <p:spPr>
          <a:xfrm>
            <a:off x="8615334" y="3030422"/>
            <a:ext cx="236240" cy="670618"/>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导师简介</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 name="矩形 1"/>
          <p:cNvSpPr/>
          <p:nvPr/>
        </p:nvSpPr>
        <p:spPr>
          <a:xfrm>
            <a:off x="441025" y="1720840"/>
            <a:ext cx="7442799" cy="3416320"/>
          </a:xfrm>
          <a:prstGeom prst="rect">
            <a:avLst/>
          </a:prstGeom>
        </p:spPr>
        <p:txBody>
          <a:bodyPr wrap="square">
            <a:spAutoFit/>
          </a:bodyPr>
          <a:lstStyle/>
          <a:p>
            <a:r>
              <a:rPr lang="zh-CN" altLang="en-US" sz="2400" dirty="0"/>
              <a:t>李学刚</a:t>
            </a:r>
            <a:r>
              <a:rPr lang="en-US" altLang="zh-CN" sz="2400" dirty="0"/>
              <a:t>:</a:t>
            </a:r>
          </a:p>
          <a:p>
            <a:r>
              <a:rPr lang="en-US" altLang="zh-CN" sz="2400" dirty="0"/>
              <a:t>	</a:t>
            </a:r>
            <a:r>
              <a:rPr lang="zh-CN" altLang="en-US" sz="2400" dirty="0"/>
              <a:t>西南大学药学院教授，博士生导师；</a:t>
            </a:r>
            <a:r>
              <a:rPr lang="en-US" altLang="zh-CN" sz="2400" dirty="0"/>
              <a:t>	</a:t>
            </a:r>
          </a:p>
          <a:p>
            <a:r>
              <a:rPr lang="en-US" altLang="zh-CN" sz="2400" dirty="0"/>
              <a:t>	</a:t>
            </a:r>
            <a:r>
              <a:rPr lang="zh-CN" altLang="en-US" sz="2400" dirty="0"/>
              <a:t>1980</a:t>
            </a:r>
            <a:r>
              <a:rPr lang="en-US" altLang="zh-CN" sz="2400" dirty="0"/>
              <a:t>-</a:t>
            </a:r>
            <a:r>
              <a:rPr lang="zh-CN" altLang="en-US" sz="2400" dirty="0"/>
              <a:t>1987 年于哈尔滨工业大学，分别获得工学学士和硕士学位；</a:t>
            </a:r>
            <a:endParaRPr lang="en-US" altLang="zh-CN" sz="2400" dirty="0"/>
          </a:p>
          <a:p>
            <a:r>
              <a:rPr lang="en-US" altLang="zh-CN" sz="2400" dirty="0"/>
              <a:t>	</a:t>
            </a:r>
            <a:r>
              <a:rPr lang="zh-CN" altLang="en-US" sz="2400" dirty="0"/>
              <a:t>1987</a:t>
            </a:r>
            <a:r>
              <a:rPr lang="en-US" altLang="zh-CN" sz="2400" dirty="0"/>
              <a:t>-</a:t>
            </a:r>
            <a:r>
              <a:rPr lang="zh-CN" altLang="en-US" sz="2400" dirty="0"/>
              <a:t>1990 年于北京大学，获得理学博士学位；</a:t>
            </a:r>
            <a:endParaRPr lang="en-US" altLang="zh-CN" sz="2400" dirty="0"/>
          </a:p>
          <a:p>
            <a:r>
              <a:rPr lang="en-US" altLang="zh-CN" sz="2400" dirty="0"/>
              <a:t>	</a:t>
            </a:r>
            <a:r>
              <a:rPr lang="zh-CN" altLang="en-US" sz="2400" dirty="0"/>
              <a:t>1990</a:t>
            </a:r>
            <a:r>
              <a:rPr lang="en-US" altLang="zh-CN" sz="2400" dirty="0"/>
              <a:t>-</a:t>
            </a:r>
            <a:r>
              <a:rPr lang="zh-CN" altLang="en-US" sz="2400" dirty="0"/>
              <a:t>1992 年于中国科学院生物物理所从事分子酶学专业博士后研究工作；</a:t>
            </a:r>
            <a:endParaRPr lang="en-US" altLang="zh-CN" sz="2400" dirty="0"/>
          </a:p>
          <a:p>
            <a:r>
              <a:rPr lang="en-US" altLang="zh-CN" sz="2400" dirty="0"/>
              <a:t>	</a:t>
            </a:r>
            <a:r>
              <a:rPr lang="zh-CN" altLang="en-US" sz="2400" dirty="0"/>
              <a:t>主要从事天然产物化学、药物化学、生物化学、食品化学等方面的研究工作。</a:t>
            </a:r>
          </a:p>
        </p:txBody>
      </p:sp>
      <p:pic>
        <p:nvPicPr>
          <p:cNvPr id="4" name="图片 3"/>
          <p:cNvPicPr>
            <a:picLocks noChangeAspect="1"/>
          </p:cNvPicPr>
          <p:nvPr/>
        </p:nvPicPr>
        <p:blipFill>
          <a:blip r:embed="rId3"/>
          <a:stretch>
            <a:fillRect/>
          </a:stretch>
        </p:blipFill>
        <p:spPr>
          <a:xfrm>
            <a:off x="7883824" y="1628817"/>
            <a:ext cx="3418325" cy="360036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期刊介绍</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 name="矩形 2"/>
          <p:cNvSpPr/>
          <p:nvPr/>
        </p:nvSpPr>
        <p:spPr>
          <a:xfrm>
            <a:off x="633412" y="2335437"/>
            <a:ext cx="6569611" cy="2246769"/>
          </a:xfrm>
          <a:prstGeom prst="rect">
            <a:avLst/>
          </a:prstGeom>
        </p:spPr>
        <p:txBody>
          <a:bodyPr wrap="square">
            <a:spAutoFit/>
          </a:bodyPr>
          <a:lstStyle/>
          <a:p>
            <a:r>
              <a:rPr lang="en-US" altLang="zh-CN" sz="2800" dirty="0"/>
              <a:t>	《</a:t>
            </a:r>
            <a:r>
              <a:rPr lang="zh-CN" altLang="en-US" sz="2800" dirty="0"/>
              <a:t>分子医学报告</a:t>
            </a:r>
            <a:r>
              <a:rPr lang="en-US" altLang="zh-CN" sz="2800" dirty="0"/>
              <a:t>》</a:t>
            </a:r>
            <a:r>
              <a:rPr lang="en-US" altLang="zh-CN" sz="1400" dirty="0"/>
              <a:t>(MOLECULAR MEDICINE REPORTS)</a:t>
            </a:r>
            <a:r>
              <a:rPr lang="zh-CN" altLang="en-US" sz="2800" dirty="0"/>
              <a:t>是一份 </a:t>
            </a:r>
            <a:r>
              <a:rPr lang="en-US" altLang="zh-CN" sz="2800" dirty="0"/>
              <a:t>SCI </a:t>
            </a:r>
            <a:r>
              <a:rPr lang="zh-CN" altLang="en-US" sz="2800" dirty="0"/>
              <a:t>期刊，影响因子</a:t>
            </a:r>
            <a:r>
              <a:rPr lang="en-US" altLang="zh-CN" sz="2800" dirty="0"/>
              <a:t>1.851</a:t>
            </a:r>
            <a:r>
              <a:rPr lang="zh-CN" altLang="en-US" sz="2800" dirty="0"/>
              <a:t>，文章以研究分子医学的为主，强调的方面包括药理学、病理学、遗传学、神经科学、传染病、分子心脏病学和分子外科学等。</a:t>
            </a:r>
            <a:endParaRPr lang="en-US" altLang="zh-CN" sz="2800" dirty="0"/>
          </a:p>
        </p:txBody>
      </p:sp>
      <p:pic>
        <p:nvPicPr>
          <p:cNvPr id="4" name="图片 3"/>
          <p:cNvPicPr>
            <a:picLocks noChangeAspect="1"/>
          </p:cNvPicPr>
          <p:nvPr/>
        </p:nvPicPr>
        <p:blipFill>
          <a:blip r:embed="rId3"/>
          <a:stretch>
            <a:fillRect/>
          </a:stretch>
        </p:blipFill>
        <p:spPr>
          <a:xfrm>
            <a:off x="7536750" y="726066"/>
            <a:ext cx="4214225" cy="5624047"/>
          </a:xfrm>
          <a:prstGeom prst="rect">
            <a:avLst/>
          </a:prstGeom>
          <a:ln>
            <a:solidFill>
              <a:schemeClr val="tx1"/>
            </a:solid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研究背景</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 name="矩形 1"/>
          <p:cNvSpPr/>
          <p:nvPr/>
        </p:nvSpPr>
        <p:spPr>
          <a:xfrm>
            <a:off x="5593457" y="1139266"/>
            <a:ext cx="6268576" cy="4401205"/>
          </a:xfrm>
          <a:prstGeom prst="rect">
            <a:avLst/>
          </a:prstGeom>
        </p:spPr>
        <p:txBody>
          <a:bodyPr wrap="square">
            <a:spAutoFit/>
          </a:bodyPr>
          <a:lstStyle/>
          <a:p>
            <a:r>
              <a:rPr lang="en-US" altLang="zh-CN" sz="2000" dirty="0"/>
              <a:t>	</a:t>
            </a:r>
            <a:r>
              <a:rPr lang="zh-CN" altLang="en-US" sz="2000" dirty="0"/>
              <a:t>肺癌占全世界所有癌症病例的十分之一以上，是最常见的恶性肿瘤之一。非小细胞肺癌和小细胞肺癌约 85%的肺癌患者被诊断为非小细胞肺癌（NSCLC）。迄今为止，手术切除仍是 NSCLC 唯一的治疗选择。然而，由于 NCLSC 早期无特异性症状，且缺乏准确、便捷的方法进行早期检测，大多数患者在该疾病的晚期才被确诊，手术切除已不再可行。 </a:t>
            </a:r>
            <a:endParaRPr lang="en-US" altLang="zh-CN" sz="2000" dirty="0"/>
          </a:p>
          <a:p>
            <a:r>
              <a:rPr lang="en-US" altLang="zh-CN" sz="2000" dirty="0"/>
              <a:t>	</a:t>
            </a:r>
            <a:r>
              <a:rPr lang="zh-CN" altLang="en-US" sz="2000" dirty="0"/>
              <a:t>随着分子生物学的发展，分子靶向治疗 NSCLC 取得了显著进展。针对一部分患者使用厄洛替尼和吉非替尼等药物进行靶向治疗可以取得不错的疗效，然而由于耐药性，这些靶向治疗药物的效果通常是暂时的。此外，尽管 NSCLC 靶向治疗有良好的临床效果，但其确切的分子机制仍未完全阐明。因此，为了更有效的制定治疗策略，寻找更多的潜在靶点是十分必要的。</a:t>
            </a:r>
          </a:p>
        </p:txBody>
      </p:sp>
      <p:pic>
        <p:nvPicPr>
          <p:cNvPr id="3" name="图片 2"/>
          <p:cNvPicPr>
            <a:picLocks noChangeAspect="1"/>
          </p:cNvPicPr>
          <p:nvPr/>
        </p:nvPicPr>
        <p:blipFill>
          <a:blip r:embed="rId3"/>
          <a:stretch>
            <a:fillRect/>
          </a:stretch>
        </p:blipFill>
        <p:spPr>
          <a:xfrm>
            <a:off x="633412" y="1997837"/>
            <a:ext cx="4682628" cy="275694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74713" y="0"/>
            <a:ext cx="177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521432" y="850900"/>
            <a:ext cx="2883881" cy="5156200"/>
          </a:xfrm>
          <a:prstGeom prst="rect">
            <a:avLst/>
          </a:prstGeom>
          <a:blipFill>
            <a:blip r:embed="rId3"/>
            <a:srcRect/>
            <a:stretch>
              <a:fillRect l="-91203" r="-1266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p:cNvSpPr/>
          <p:nvPr/>
        </p:nvSpPr>
        <p:spPr>
          <a:xfrm>
            <a:off x="1382713" y="1149350"/>
            <a:ext cx="4521200" cy="4559300"/>
          </a:xfrm>
          <a:custGeom>
            <a:avLst/>
            <a:gdLst>
              <a:gd name="connsiteX0" fmla="*/ 0 w 4521200"/>
              <a:gd name="connsiteY0" fmla="*/ 0 h 4559300"/>
              <a:gd name="connsiteX1" fmla="*/ 4521200 w 4521200"/>
              <a:gd name="connsiteY1" fmla="*/ 0 h 4559300"/>
              <a:gd name="connsiteX2" fmla="*/ 4521200 w 4521200"/>
              <a:gd name="connsiteY2" fmla="*/ 549775 h 4559300"/>
              <a:gd name="connsiteX3" fmla="*/ 4447233 w 4521200"/>
              <a:gd name="connsiteY3" fmla="*/ 549775 h 4559300"/>
              <a:gd name="connsiteX4" fmla="*/ 4447233 w 4521200"/>
              <a:gd name="connsiteY4" fmla="*/ 73967 h 4559300"/>
              <a:gd name="connsiteX5" fmla="*/ 73967 w 4521200"/>
              <a:gd name="connsiteY5" fmla="*/ 73967 h 4559300"/>
              <a:gd name="connsiteX6" fmla="*/ 73967 w 4521200"/>
              <a:gd name="connsiteY6" fmla="*/ 4485333 h 4559300"/>
              <a:gd name="connsiteX7" fmla="*/ 4447233 w 4521200"/>
              <a:gd name="connsiteY7" fmla="*/ 4485333 h 4559300"/>
              <a:gd name="connsiteX8" fmla="*/ 4447233 w 4521200"/>
              <a:gd name="connsiteY8" fmla="*/ 1380772 h 4559300"/>
              <a:gd name="connsiteX9" fmla="*/ 4521200 w 4521200"/>
              <a:gd name="connsiteY9" fmla="*/ 1380772 h 4559300"/>
              <a:gd name="connsiteX10" fmla="*/ 4521200 w 4521200"/>
              <a:gd name="connsiteY10" fmla="*/ 4559300 h 4559300"/>
              <a:gd name="connsiteX11" fmla="*/ 0 w 4521200"/>
              <a:gd name="connsiteY11" fmla="*/ 4559300 h 455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21200" h="4559300">
                <a:moveTo>
                  <a:pt x="0" y="0"/>
                </a:moveTo>
                <a:lnTo>
                  <a:pt x="4521200" y="0"/>
                </a:lnTo>
                <a:lnTo>
                  <a:pt x="4521200" y="549775"/>
                </a:lnTo>
                <a:lnTo>
                  <a:pt x="4447233" y="549775"/>
                </a:lnTo>
                <a:lnTo>
                  <a:pt x="4447233" y="73967"/>
                </a:lnTo>
                <a:lnTo>
                  <a:pt x="73967" y="73967"/>
                </a:lnTo>
                <a:lnTo>
                  <a:pt x="73967" y="4485333"/>
                </a:lnTo>
                <a:lnTo>
                  <a:pt x="4447233" y="4485333"/>
                </a:lnTo>
                <a:lnTo>
                  <a:pt x="4447233" y="1380772"/>
                </a:lnTo>
                <a:lnTo>
                  <a:pt x="4521200" y="1380772"/>
                </a:lnTo>
                <a:lnTo>
                  <a:pt x="4521200" y="4559300"/>
                </a:lnTo>
                <a:lnTo>
                  <a:pt x="0" y="45593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文本框 4"/>
          <p:cNvSpPr txBox="1"/>
          <p:nvPr/>
        </p:nvSpPr>
        <p:spPr>
          <a:xfrm>
            <a:off x="4599216" y="1699125"/>
            <a:ext cx="2507794" cy="830997"/>
          </a:xfrm>
          <a:prstGeom prst="rect">
            <a:avLst/>
          </a:prstGeom>
          <a:noFill/>
        </p:spPr>
        <p:txBody>
          <a:bodyPr wrap="square" rtlCol="0">
            <a:spAutoFit/>
            <a:scene3d>
              <a:camera prst="orthographicFront"/>
              <a:lightRig rig="threePt" dir="t"/>
            </a:scene3d>
            <a:sp3d contourW="12700"/>
          </a:bodyPr>
          <a:lstStyle/>
          <a:p>
            <a:pPr algn="ctr"/>
            <a:r>
              <a:rPr lang="en-US" altLang="zh-CN" sz="4800" dirty="0">
                <a:solidFill>
                  <a:schemeClr val="accent1"/>
                </a:solidFill>
                <a:latin typeface="Century Gothic" panose="020B0502020202020204" pitchFamily="34" charset="0"/>
                <a:cs typeface="经典综艺体简" panose="02010609000101010101" pitchFamily="49" charset="-122"/>
              </a:rPr>
              <a:t>PART 02</a:t>
            </a:r>
            <a:endParaRPr lang="zh-CN" altLang="en-US" sz="4800" dirty="0">
              <a:solidFill>
                <a:schemeClr val="accent1"/>
              </a:solidFill>
              <a:latin typeface="Century Gothic" panose="020B0502020202020204" pitchFamily="34" charset="0"/>
              <a:cs typeface="经典综艺体简" panose="02010609000101010101" pitchFamily="49" charset="-122"/>
            </a:endParaRPr>
          </a:p>
        </p:txBody>
      </p:sp>
      <p:sp>
        <p:nvSpPr>
          <p:cNvPr id="6" name="文本框 5"/>
          <p:cNvSpPr txBox="1"/>
          <p:nvPr/>
        </p:nvSpPr>
        <p:spPr>
          <a:xfrm>
            <a:off x="6295651" y="2881342"/>
            <a:ext cx="4269162"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sz="4400" dirty="0"/>
              <a:t>复现流程</a:t>
            </a:r>
          </a:p>
        </p:txBody>
      </p:sp>
      <p:sp>
        <p:nvSpPr>
          <p:cNvPr id="10" name="文本框 9"/>
          <p:cNvSpPr txBox="1"/>
          <p:nvPr/>
        </p:nvSpPr>
        <p:spPr>
          <a:xfrm>
            <a:off x="6288088" y="3849516"/>
            <a:ext cx="6093633" cy="1534203"/>
          </a:xfrm>
          <a:prstGeom prst="rect">
            <a:avLst/>
          </a:prstGeom>
          <a:noFill/>
        </p:spPr>
        <p:txBody>
          <a:bodyPr wrap="square" rtlCol="0">
            <a:spAutoFit/>
            <a:scene3d>
              <a:camera prst="orthographicFront"/>
              <a:lightRig rig="threePt" dir="t"/>
            </a:scene3d>
            <a:sp3d contourW="12700"/>
          </a:bodyPr>
          <a:lstStyle>
            <a:defPPr>
              <a:defRPr lang="en-US"/>
            </a:defPPr>
            <a:lvl1pPr algn="ctr">
              <a:lnSpc>
                <a:spcPct val="120000"/>
              </a:lnSpc>
              <a:defRPr sz="1100">
                <a:solidFill>
                  <a:schemeClr val="bg1">
                    <a:lumMod val="65000"/>
                  </a:schemeClr>
                </a:solidFill>
                <a:latin typeface="Century Gothic" panose="020B0502020202020204" pitchFamily="34" charset="0"/>
              </a:defRPr>
            </a:lvl1pPr>
          </a:lstStyle>
          <a:p>
            <a:pPr marL="228600" indent="-228600" algn="l">
              <a:buAutoNum type="arabicPeriod"/>
            </a:pPr>
            <a:r>
              <a:rPr lang="zh-CN" altLang="en-US" sz="2000" dirty="0">
                <a:solidFill>
                  <a:schemeClr val="tx1">
                    <a:lumMod val="50000"/>
                    <a:lumOff val="50000"/>
                  </a:schemeClr>
                </a:solidFill>
              </a:rPr>
              <a:t>研究数据</a:t>
            </a:r>
            <a:r>
              <a:rPr lang="en-US" altLang="zh-CN" sz="2000" dirty="0">
                <a:solidFill>
                  <a:schemeClr val="tx1">
                    <a:lumMod val="50000"/>
                    <a:lumOff val="50000"/>
                  </a:schemeClr>
                </a:solidFill>
              </a:rPr>
              <a:t>			4.GO</a:t>
            </a:r>
            <a:r>
              <a:rPr lang="zh-CN" altLang="en-US" sz="2000" dirty="0">
                <a:solidFill>
                  <a:schemeClr val="tx1">
                    <a:lumMod val="50000"/>
                    <a:lumOff val="50000"/>
                  </a:schemeClr>
                </a:solidFill>
              </a:rPr>
              <a:t>富集分析</a:t>
            </a:r>
            <a:endParaRPr lang="en-US" altLang="zh-CN" sz="2000" dirty="0">
              <a:solidFill>
                <a:schemeClr val="tx1">
                  <a:lumMod val="50000"/>
                  <a:lumOff val="50000"/>
                </a:schemeClr>
              </a:solidFill>
            </a:endParaRPr>
          </a:p>
          <a:p>
            <a:pPr marL="228600" indent="-228600" algn="l">
              <a:buAutoNum type="arabicPeriod"/>
            </a:pPr>
            <a:r>
              <a:rPr lang="zh-CN" altLang="en-US" sz="2000" dirty="0">
                <a:solidFill>
                  <a:schemeClr val="tx1">
                    <a:lumMod val="50000"/>
                    <a:lumOff val="50000"/>
                  </a:schemeClr>
                </a:solidFill>
              </a:rPr>
              <a:t>数据预处理</a:t>
            </a:r>
            <a:r>
              <a:rPr lang="en-US" altLang="zh-CN" sz="2000" dirty="0">
                <a:solidFill>
                  <a:schemeClr val="tx1">
                    <a:lumMod val="50000"/>
                    <a:lumOff val="50000"/>
                  </a:schemeClr>
                </a:solidFill>
              </a:rPr>
              <a:t>		5.PPI</a:t>
            </a:r>
            <a:r>
              <a:rPr lang="zh-CN" altLang="en-US" sz="2000" dirty="0">
                <a:solidFill>
                  <a:schemeClr val="tx1">
                    <a:lumMod val="50000"/>
                    <a:lumOff val="50000"/>
                  </a:schemeClr>
                </a:solidFill>
              </a:rPr>
              <a:t>网络构建与</a:t>
            </a:r>
            <a:r>
              <a:rPr lang="en-US" altLang="zh-CN" sz="2000" dirty="0">
                <a:solidFill>
                  <a:schemeClr val="tx1">
                    <a:lumMod val="50000"/>
                    <a:lumOff val="50000"/>
                  </a:schemeClr>
                </a:solidFill>
              </a:rPr>
              <a:t>HUB</a:t>
            </a:r>
            <a:r>
              <a:rPr lang="zh-CN" altLang="en-US" sz="2000" dirty="0">
                <a:solidFill>
                  <a:schemeClr val="tx1">
                    <a:lumMod val="50000"/>
                    <a:lumOff val="50000"/>
                  </a:schemeClr>
                </a:solidFill>
              </a:rPr>
              <a:t>基因筛选</a:t>
            </a:r>
            <a:endParaRPr lang="en-US" altLang="zh-CN" sz="2000" dirty="0">
              <a:solidFill>
                <a:schemeClr val="tx1">
                  <a:lumMod val="50000"/>
                  <a:lumOff val="50000"/>
                </a:schemeClr>
              </a:solidFill>
            </a:endParaRPr>
          </a:p>
          <a:p>
            <a:pPr marL="228600" indent="-228600" algn="l">
              <a:buAutoNum type="arabicPeriod"/>
            </a:pPr>
            <a:r>
              <a:rPr lang="zh-CN" altLang="en-US" sz="2000" dirty="0">
                <a:solidFill>
                  <a:schemeClr val="tx1">
                    <a:lumMod val="50000"/>
                    <a:lumOff val="50000"/>
                  </a:schemeClr>
                </a:solidFill>
              </a:rPr>
              <a:t>差异分析</a:t>
            </a:r>
            <a:r>
              <a:rPr lang="en-US" altLang="zh-CN" sz="2000" dirty="0">
                <a:solidFill>
                  <a:schemeClr val="tx1">
                    <a:lumMod val="50000"/>
                    <a:lumOff val="50000"/>
                  </a:schemeClr>
                </a:solidFill>
              </a:rPr>
              <a:t>			6.HUB</a:t>
            </a:r>
            <a:r>
              <a:rPr lang="zh-CN" altLang="en-US" sz="2000" dirty="0">
                <a:solidFill>
                  <a:schemeClr val="tx1">
                    <a:lumMod val="50000"/>
                    <a:lumOff val="50000"/>
                  </a:schemeClr>
                </a:solidFill>
              </a:rPr>
              <a:t>基因生存分析</a:t>
            </a:r>
            <a:endParaRPr lang="en-US" altLang="zh-CN" sz="2000" dirty="0">
              <a:solidFill>
                <a:schemeClr val="tx1">
                  <a:lumMod val="50000"/>
                  <a:lumOff val="50000"/>
                </a:schemeClr>
              </a:solidFill>
            </a:endParaRPr>
          </a:p>
          <a:p>
            <a:pPr marL="228600" indent="-228600" algn="l">
              <a:buAutoNum type="arabicPeriod"/>
            </a:pPr>
            <a:endParaRPr lang="en-US" altLang="zh-CN" sz="2000" dirty="0">
              <a:solidFill>
                <a:schemeClr val="tx1">
                  <a:lumMod val="50000"/>
                  <a:lumOff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par>
                          <p:cTn id="21" fill="hold">
                            <p:stCondLst>
                              <p:cond delay="1000"/>
                            </p:stCondLst>
                            <p:childTnLst>
                              <p:par>
                                <p:cTn id="22" presetID="2" presetClass="entr" presetSubtype="2"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1+#ppt_w/2"/>
                                          </p:val>
                                        </p:tav>
                                        <p:tav tm="100000">
                                          <p:val>
                                            <p:strVal val="#ppt_x"/>
                                          </p:val>
                                        </p:tav>
                                      </p:tavLst>
                                    </p:anim>
                                    <p:anim calcmode="lin" valueType="num">
                                      <p:cBhvr additive="base">
                                        <p:cTn id="25" dur="500" fill="hold"/>
                                        <p:tgtEl>
                                          <p:spTgt spid="6"/>
                                        </p:tgtEl>
                                        <p:attrNameLst>
                                          <p:attrName>ppt_y</p:attrName>
                                        </p:attrNameLst>
                                      </p:cBhvr>
                                      <p:tavLst>
                                        <p:tav tm="0">
                                          <p:val>
                                            <p:strVal val="#ppt_y"/>
                                          </p:val>
                                        </p:tav>
                                        <p:tav tm="100000">
                                          <p:val>
                                            <p:strVal val="#ppt_y"/>
                                          </p:val>
                                        </p:tav>
                                      </p:tavLst>
                                    </p:anim>
                                  </p:childTnLst>
                                </p:cTn>
                              </p:par>
                            </p:childTnLst>
                          </p:cTn>
                        </p:par>
                        <p:par>
                          <p:cTn id="26" fill="hold">
                            <p:stCondLst>
                              <p:cond delay="1500"/>
                            </p:stCondLst>
                            <p:childTnLst>
                              <p:par>
                                <p:cTn id="27" presetID="22" presetClass="entr" presetSubtype="1"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up)">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animBg="1"/>
      <p:bldP spid="5" grpId="0"/>
      <p:bldP spid="6"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研究数据</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 name="矩形 2"/>
          <p:cNvSpPr/>
          <p:nvPr/>
        </p:nvSpPr>
        <p:spPr>
          <a:xfrm>
            <a:off x="1395367" y="1397675"/>
            <a:ext cx="9887825" cy="1200329"/>
          </a:xfrm>
          <a:prstGeom prst="rect">
            <a:avLst/>
          </a:prstGeom>
        </p:spPr>
        <p:txBody>
          <a:bodyPr wrap="square">
            <a:spAutoFit/>
          </a:bodyPr>
          <a:lstStyle/>
          <a:p>
            <a:r>
              <a:rPr lang="zh-CN" altLang="en-US" dirty="0"/>
              <a:t>原始</a:t>
            </a:r>
            <a:r>
              <a:rPr lang="en-US" altLang="zh-CN" dirty="0"/>
              <a:t>CEL</a:t>
            </a:r>
            <a:r>
              <a:rPr lang="zh-CN" altLang="en-US" dirty="0"/>
              <a:t>数据：GSE21933，GSE33532， GSE44077 和 GSE74706。</a:t>
            </a:r>
          </a:p>
          <a:p>
            <a:r>
              <a:rPr lang="zh-CN" altLang="en-US" dirty="0"/>
              <a:t>在每个 GSE 文件中只选择非小细胞肺癌样本及其正常样本：</a:t>
            </a:r>
            <a:endParaRPr lang="en-US" altLang="zh-CN" dirty="0"/>
          </a:p>
          <a:p>
            <a:r>
              <a:rPr lang="zh-CN" altLang="en-US" dirty="0"/>
              <a:t>GSE21933 肿瘤样本 21 例，正常样本 21 例；GSE33532 肿瘤样本 80 例，正常样本 20 例;</a:t>
            </a:r>
            <a:endParaRPr lang="en-US" altLang="zh-CN" dirty="0"/>
          </a:p>
          <a:p>
            <a:r>
              <a:rPr lang="zh-CN" altLang="en-US" dirty="0">
                <a:solidFill>
                  <a:srgbClr val="FF0000"/>
                </a:solidFill>
              </a:rPr>
              <a:t>GSE44077 肿瘤样本 65 例，正常样本 65 例</a:t>
            </a:r>
            <a:r>
              <a:rPr lang="zh-CN" altLang="en-US" dirty="0"/>
              <a:t>；GSE74706 肿瘤样本 18 例，正常样本 18 例。</a:t>
            </a:r>
          </a:p>
        </p:txBody>
      </p:sp>
      <p:pic>
        <p:nvPicPr>
          <p:cNvPr id="6" name="图片 5"/>
          <p:cNvPicPr>
            <a:picLocks noChangeAspect="1"/>
          </p:cNvPicPr>
          <p:nvPr/>
        </p:nvPicPr>
        <p:blipFill rotWithShape="1">
          <a:blip r:embed="rId3"/>
          <a:srcRect l="1121" t="857"/>
          <a:stretch>
            <a:fillRect/>
          </a:stretch>
        </p:blipFill>
        <p:spPr>
          <a:xfrm>
            <a:off x="2591174" y="3108671"/>
            <a:ext cx="6367245" cy="2855948"/>
          </a:xfrm>
          <a:prstGeom prst="rect">
            <a:avLst/>
          </a:prstGeom>
          <a:ln>
            <a:solidFill>
              <a:schemeClr val="tx1"/>
            </a:solid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41025" y="218860"/>
            <a:ext cx="4096730" cy="1014413"/>
            <a:chOff x="441025" y="218860"/>
            <a:chExt cx="4096730" cy="1014413"/>
          </a:xfrm>
        </p:grpSpPr>
        <p:sp>
          <p:nvSpPr>
            <p:cNvPr id="19" name="文本框 18"/>
            <p:cNvSpPr txBox="1"/>
            <p:nvPr/>
          </p:nvSpPr>
          <p:spPr>
            <a:xfrm>
              <a:off x="633412" y="464456"/>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l"/>
              <a:r>
                <a:rPr lang="zh-CN" altLang="en-US" dirty="0"/>
                <a:t>研究数据</a:t>
              </a:r>
            </a:p>
          </p:txBody>
        </p:sp>
        <p:sp>
          <p:nvSpPr>
            <p:cNvPr id="18" name="任意多边形 17"/>
            <p:cNvSpPr/>
            <p:nvPr/>
          </p:nvSpPr>
          <p:spPr>
            <a:xfrm>
              <a:off x="441025" y="218860"/>
              <a:ext cx="384775" cy="1014413"/>
            </a:xfrm>
            <a:custGeom>
              <a:avLst/>
              <a:gdLst>
                <a:gd name="connsiteX0" fmla="*/ 0 w 384775"/>
                <a:gd name="connsiteY0" fmla="*/ 0 h 1014413"/>
                <a:gd name="connsiteX1" fmla="*/ 384775 w 384775"/>
                <a:gd name="connsiteY1" fmla="*/ 0 h 1014413"/>
                <a:gd name="connsiteX2" fmla="*/ 384775 w 384775"/>
                <a:gd name="connsiteY2" fmla="*/ 168608 h 1014413"/>
                <a:gd name="connsiteX3" fmla="*/ 336678 w 384775"/>
                <a:gd name="connsiteY3" fmla="*/ 168608 h 1014413"/>
                <a:gd name="connsiteX4" fmla="*/ 336678 w 384775"/>
                <a:gd name="connsiteY4" fmla="*/ 48097 h 1014413"/>
                <a:gd name="connsiteX5" fmla="*/ 48097 w 384775"/>
                <a:gd name="connsiteY5" fmla="*/ 48097 h 1014413"/>
                <a:gd name="connsiteX6" fmla="*/ 48097 w 384775"/>
                <a:gd name="connsiteY6" fmla="*/ 966316 h 1014413"/>
                <a:gd name="connsiteX7" fmla="*/ 336678 w 384775"/>
                <a:gd name="connsiteY7" fmla="*/ 966316 h 1014413"/>
                <a:gd name="connsiteX8" fmla="*/ 336678 w 384775"/>
                <a:gd name="connsiteY8" fmla="*/ 845804 h 1014413"/>
                <a:gd name="connsiteX9" fmla="*/ 384775 w 384775"/>
                <a:gd name="connsiteY9" fmla="*/ 845804 h 1014413"/>
                <a:gd name="connsiteX10" fmla="*/ 384775 w 384775"/>
                <a:gd name="connsiteY10" fmla="*/ 1014413 h 1014413"/>
                <a:gd name="connsiteX11" fmla="*/ 0 w 384775"/>
                <a:gd name="connsiteY11" fmla="*/ 1014413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775" h="1014413">
                  <a:moveTo>
                    <a:pt x="0" y="0"/>
                  </a:moveTo>
                  <a:lnTo>
                    <a:pt x="384775" y="0"/>
                  </a:lnTo>
                  <a:lnTo>
                    <a:pt x="384775" y="168608"/>
                  </a:lnTo>
                  <a:lnTo>
                    <a:pt x="336678" y="168608"/>
                  </a:lnTo>
                  <a:lnTo>
                    <a:pt x="336678" y="48097"/>
                  </a:lnTo>
                  <a:lnTo>
                    <a:pt x="48097" y="48097"/>
                  </a:lnTo>
                  <a:lnTo>
                    <a:pt x="48097" y="966316"/>
                  </a:lnTo>
                  <a:lnTo>
                    <a:pt x="336678" y="966316"/>
                  </a:lnTo>
                  <a:lnTo>
                    <a:pt x="336678" y="845804"/>
                  </a:lnTo>
                  <a:lnTo>
                    <a:pt x="384775" y="845804"/>
                  </a:lnTo>
                  <a:lnTo>
                    <a:pt x="384775" y="1014413"/>
                  </a:lnTo>
                  <a:lnTo>
                    <a:pt x="0" y="10144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 name="矩形 2"/>
          <p:cNvSpPr/>
          <p:nvPr/>
        </p:nvSpPr>
        <p:spPr>
          <a:xfrm>
            <a:off x="1174460" y="1397675"/>
            <a:ext cx="10385570" cy="923330"/>
          </a:xfrm>
          <a:prstGeom prst="rect">
            <a:avLst/>
          </a:prstGeom>
        </p:spPr>
        <p:txBody>
          <a:bodyPr wrap="square">
            <a:spAutoFit/>
          </a:bodyPr>
          <a:lstStyle/>
          <a:p>
            <a:r>
              <a:rPr lang="zh-CN" altLang="en-US" dirty="0"/>
              <a:t>我们从网站获得数据与论文中提出的GSE44077 肿瘤样本 65 例，正常样本 65 例相比有一定出入；</a:t>
            </a:r>
            <a:endParaRPr lang="en-US" altLang="zh-CN" dirty="0"/>
          </a:p>
          <a:p>
            <a:r>
              <a:rPr lang="zh-CN" altLang="en-US" dirty="0"/>
              <a:t>我们实际筛选出肿瘤样本</a:t>
            </a:r>
            <a:r>
              <a:rPr lang="en-US" altLang="zh-CN" dirty="0"/>
              <a:t>64</a:t>
            </a:r>
            <a:r>
              <a:rPr lang="zh-CN" altLang="en-US" dirty="0"/>
              <a:t>例子，正常样本</a:t>
            </a:r>
            <a:r>
              <a:rPr lang="en-US" altLang="zh-CN" dirty="0"/>
              <a:t>66</a:t>
            </a:r>
            <a:r>
              <a:rPr lang="zh-CN" altLang="en-US" dirty="0"/>
              <a:t>例；</a:t>
            </a:r>
            <a:endParaRPr lang="en-US" altLang="zh-CN" dirty="0"/>
          </a:p>
          <a:p>
            <a:r>
              <a:rPr lang="zh-CN" altLang="en-US" dirty="0"/>
              <a:t>经查，</a:t>
            </a:r>
            <a:r>
              <a:rPr lang="en-US" altLang="zh-CN" dirty="0"/>
              <a:t>GSE44077</a:t>
            </a:r>
            <a:r>
              <a:rPr lang="zh-CN" altLang="en-US" dirty="0"/>
              <a:t>数据库在本论文发布后仍有更新，可能是此原因造成的。</a:t>
            </a:r>
          </a:p>
        </p:txBody>
      </p:sp>
      <p:pic>
        <p:nvPicPr>
          <p:cNvPr id="2" name="图片 1"/>
          <p:cNvPicPr>
            <a:picLocks noChangeAspect="1"/>
          </p:cNvPicPr>
          <p:nvPr/>
        </p:nvPicPr>
        <p:blipFill>
          <a:blip r:embed="rId3"/>
          <a:stretch>
            <a:fillRect/>
          </a:stretch>
        </p:blipFill>
        <p:spPr>
          <a:xfrm>
            <a:off x="1889395" y="3769242"/>
            <a:ext cx="8413209" cy="2697714"/>
          </a:xfrm>
          <a:prstGeom prst="rect">
            <a:avLst/>
          </a:prstGeom>
          <a:ln>
            <a:solidFill>
              <a:schemeClr val="tx1"/>
            </a:solidFill>
          </a:ln>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8024" y="2661247"/>
            <a:ext cx="4286250" cy="333375"/>
          </a:xfrm>
          <a:prstGeom prst="rect">
            <a:avLst/>
          </a:prstGeom>
          <a:ln>
            <a:solidFill>
              <a:schemeClr val="tx1"/>
            </a:solidFill>
          </a:ln>
        </p:spPr>
      </p:pic>
      <p:pic>
        <p:nvPicPr>
          <p:cNvPr id="9" name="图片 8"/>
          <p:cNvPicPr>
            <a:picLocks noChangeAspect="1"/>
          </p:cNvPicPr>
          <p:nvPr/>
        </p:nvPicPr>
        <p:blipFill>
          <a:blip r:embed="rId5"/>
          <a:stretch>
            <a:fillRect/>
          </a:stretch>
        </p:blipFill>
        <p:spPr>
          <a:xfrm>
            <a:off x="1520280" y="2560245"/>
            <a:ext cx="3977985" cy="868755"/>
          </a:xfrm>
          <a:prstGeom prst="rect">
            <a:avLst/>
          </a:prstGeom>
          <a:ln>
            <a:solidFill>
              <a:schemeClr val="tx1"/>
            </a:solidFill>
          </a:ln>
        </p:spPr>
      </p:pic>
      <p:cxnSp>
        <p:nvCxnSpPr>
          <p:cNvPr id="11" name="直接箭头连接符 10"/>
          <p:cNvCxnSpPr/>
          <p:nvPr/>
        </p:nvCxnSpPr>
        <p:spPr>
          <a:xfrm>
            <a:off x="3618329" y="2819545"/>
            <a:ext cx="2547580" cy="0"/>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1520280" y="2743200"/>
            <a:ext cx="2011485" cy="142613"/>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xml><?xml version="1.0" encoding="utf-8"?>
<p:tagLst xmlns:a="http://schemas.openxmlformats.org/drawingml/2006/main" xmlns:r="http://schemas.openxmlformats.org/officeDocument/2006/relationships" xmlns:p="http://schemas.openxmlformats.org/presentationml/2006/main">
  <p:tag name="REFSHAPE" val="396832796"/>
</p:tagLst>
</file>

<file path=ppt/tags/tag3.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4.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heme/theme1.xml><?xml version="1.0" encoding="utf-8"?>
<a:theme xmlns:a="http://schemas.openxmlformats.org/drawingml/2006/main" name="包图主题2">
  <a:themeElements>
    <a:clrScheme name="自定义 180">
      <a:dk1>
        <a:sysClr val="windowText" lastClr="000000"/>
      </a:dk1>
      <a:lt1>
        <a:sysClr val="window" lastClr="FFFFFF"/>
      </a:lt1>
      <a:dk2>
        <a:srgbClr val="44546A"/>
      </a:dk2>
      <a:lt2>
        <a:srgbClr val="E7E6E6"/>
      </a:lt2>
      <a:accent1>
        <a:srgbClr val="1096AF"/>
      </a:accent1>
      <a:accent2>
        <a:srgbClr val="1096AF"/>
      </a:accent2>
      <a:accent3>
        <a:srgbClr val="1096AF"/>
      </a:accent3>
      <a:accent4>
        <a:srgbClr val="1096AF"/>
      </a:accent4>
      <a:accent5>
        <a:srgbClr val="1096AF"/>
      </a:accent5>
      <a:accent6>
        <a:srgbClr val="1096AF"/>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11</TotalTime>
  <Words>2324</Words>
  <Application>Microsoft Office PowerPoint</Application>
  <PresentationFormat>宽屏</PresentationFormat>
  <Paragraphs>186</Paragraphs>
  <Slides>31</Slides>
  <Notes>31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31</vt:i4>
      </vt:variant>
    </vt:vector>
  </HeadingPairs>
  <TitlesOfParts>
    <vt:vector size="37" baseType="lpstr">
      <vt:lpstr>等线</vt:lpstr>
      <vt:lpstr>微软雅黑</vt:lpstr>
      <vt:lpstr>Arial</vt:lpstr>
      <vt:lpstr>Cambria Math</vt:lpstr>
      <vt:lpstr>Century Gothic</vt: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mahaixuan@stu.hit.edu.cn</cp:lastModifiedBy>
  <cp:revision>65</cp:revision>
  <dcterms:created xsi:type="dcterms:W3CDTF">2017-08-18T03:02:00Z</dcterms:created>
  <dcterms:modified xsi:type="dcterms:W3CDTF">2020-04-24T03:15:11Z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2052-11.1.0.9513</vt:lpwstr>
  </property>
  <property fmtid="{D5CDD505-2E9C-101B-9397-08002B2CF9AE}" pid="3" name="KSORubyTemplateID">
    <vt:lpwstr>2</vt:lpwstr>
  </property>
</Properties>
</file>

<file path=docProps/thumbnail.jpeg>
</file>